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3.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71"/>
  </p:notesMasterIdLst>
  <p:handoutMasterIdLst>
    <p:handoutMasterId r:id="rId72"/>
  </p:handoutMasterIdLst>
  <p:sldIdLst>
    <p:sldId id="411" r:id="rId2"/>
    <p:sldId id="412" r:id="rId3"/>
    <p:sldId id="473" r:id="rId4"/>
    <p:sldId id="474" r:id="rId5"/>
    <p:sldId id="481" r:id="rId6"/>
    <p:sldId id="483" r:id="rId7"/>
    <p:sldId id="504" r:id="rId8"/>
    <p:sldId id="489" r:id="rId9"/>
    <p:sldId id="505" r:id="rId10"/>
    <p:sldId id="479" r:id="rId11"/>
    <p:sldId id="413" r:id="rId12"/>
    <p:sldId id="414" r:id="rId13"/>
    <p:sldId id="415" r:id="rId14"/>
    <p:sldId id="416" r:id="rId15"/>
    <p:sldId id="417" r:id="rId16"/>
    <p:sldId id="469" r:id="rId17"/>
    <p:sldId id="492" r:id="rId18"/>
    <p:sldId id="507" r:id="rId19"/>
    <p:sldId id="506" r:id="rId20"/>
    <p:sldId id="470" r:id="rId21"/>
    <p:sldId id="418" r:id="rId22"/>
    <p:sldId id="471" r:id="rId23"/>
    <p:sldId id="472" r:id="rId24"/>
    <p:sldId id="419" r:id="rId25"/>
    <p:sldId id="484" r:id="rId26"/>
    <p:sldId id="495" r:id="rId27"/>
    <p:sldId id="496" r:id="rId28"/>
    <p:sldId id="448" r:id="rId29"/>
    <p:sldId id="420" r:id="rId30"/>
    <p:sldId id="421" r:id="rId31"/>
    <p:sldId id="422" r:id="rId32"/>
    <p:sldId id="487" r:id="rId33"/>
    <p:sldId id="494" r:id="rId34"/>
    <p:sldId id="425" r:id="rId35"/>
    <p:sldId id="521" r:id="rId36"/>
    <p:sldId id="449" r:id="rId37"/>
    <p:sldId id="450" r:id="rId38"/>
    <p:sldId id="451" r:id="rId39"/>
    <p:sldId id="467" r:id="rId40"/>
    <p:sldId id="468" r:id="rId41"/>
    <p:sldId id="466" r:id="rId42"/>
    <p:sldId id="522" r:id="rId43"/>
    <p:sldId id="523" r:id="rId44"/>
    <p:sldId id="524" r:id="rId45"/>
    <p:sldId id="509" r:id="rId46"/>
    <p:sldId id="525" r:id="rId47"/>
    <p:sldId id="526" r:id="rId48"/>
    <p:sldId id="512" r:id="rId49"/>
    <p:sldId id="513" r:id="rId50"/>
    <p:sldId id="514" r:id="rId51"/>
    <p:sldId id="515" r:id="rId52"/>
    <p:sldId id="501" r:id="rId53"/>
    <p:sldId id="537" r:id="rId54"/>
    <p:sldId id="538" r:id="rId55"/>
    <p:sldId id="539" r:id="rId56"/>
    <p:sldId id="540" r:id="rId57"/>
    <p:sldId id="446" r:id="rId58"/>
    <p:sldId id="497" r:id="rId59"/>
    <p:sldId id="520" r:id="rId60"/>
    <p:sldId id="527" r:id="rId61"/>
    <p:sldId id="528" r:id="rId62"/>
    <p:sldId id="529" r:id="rId63"/>
    <p:sldId id="530" r:id="rId64"/>
    <p:sldId id="531" r:id="rId65"/>
    <p:sldId id="532" r:id="rId66"/>
    <p:sldId id="533" r:id="rId67"/>
    <p:sldId id="534" r:id="rId68"/>
    <p:sldId id="535" r:id="rId69"/>
    <p:sldId id="536"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3FF"/>
    <a:srgbClr val="009ED6"/>
    <a:srgbClr val="00330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11" autoAdjust="0"/>
    <p:restoredTop sz="62105" autoAdjust="0"/>
  </p:normalViewPr>
  <p:slideViewPr>
    <p:cSldViewPr>
      <p:cViewPr>
        <p:scale>
          <a:sx n="75" d="100"/>
          <a:sy n="75" d="100"/>
        </p:scale>
        <p:origin x="-3928" y="-168"/>
      </p:cViewPr>
      <p:guideLst>
        <p:guide orient="horz" pos="2160"/>
        <p:guide pos="2880"/>
      </p:guideLst>
    </p:cSldViewPr>
  </p:slideViewPr>
  <p:outlineViewPr>
    <p:cViewPr>
      <p:scale>
        <a:sx n="33" d="100"/>
        <a:sy n="33" d="100"/>
      </p:scale>
      <p:origin x="0" y="2880"/>
    </p:cViewPr>
  </p:outlineViewPr>
  <p:notesTextViewPr>
    <p:cViewPr>
      <p:scale>
        <a:sx n="100" d="100"/>
        <a:sy n="100" d="100"/>
      </p:scale>
      <p:origin x="0" y="0"/>
    </p:cViewPr>
  </p:notesTextViewPr>
  <p:sorterViewPr>
    <p:cViewPr>
      <p:scale>
        <a:sx n="154" d="100"/>
        <a:sy n="154" d="100"/>
      </p:scale>
      <p:origin x="0" y="0"/>
    </p:cViewPr>
  </p:sorterViewPr>
  <p:notesViewPr>
    <p:cSldViewPr>
      <p:cViewPr varScale="1">
        <p:scale>
          <a:sx n="83" d="100"/>
          <a:sy n="83" d="100"/>
        </p:scale>
        <p:origin x="-314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handoutMaster" Target="handoutMasters/handout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3FDC75-7F73-4A4A-A77C-09AADF00E0EA}" type="datetimeFigureOut">
              <a:rPr lang="en-US" smtClean="0"/>
              <a:pPr/>
              <a:t>9/12/15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59226BF-1F13-42D3-80DC-373E7ADD1EBC}" type="slidenum">
              <a:rPr lang="en-US" smtClean="0"/>
              <a:pPr/>
              <a:t>‹n.›</a:t>
            </a:fld>
            <a:endParaRPr lang="en-US" dirty="0"/>
          </a:p>
        </p:txBody>
      </p:sp>
    </p:spTree>
    <p:extLst>
      <p:ext uri="{BB962C8B-B14F-4D97-AF65-F5344CB8AC3E}">
        <p14:creationId xmlns:p14="http://schemas.microsoft.com/office/powerpoint/2010/main" val="5158118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AEF76B-3757-4A0B-AF93-28494465C1DD}" type="datetimeFigureOut">
              <a:rPr lang="en-US" smtClean="0"/>
              <a:pPr/>
              <a:t>9/12/15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693FD4-8F83-4EF7-AC3F-0DC0388986B0}" type="slidenum">
              <a:rPr lang="en-US" smtClean="0"/>
              <a:pPr/>
              <a:t>‹n.›</a:t>
            </a:fld>
            <a:endParaRPr lang="en-US" dirty="0"/>
          </a:p>
        </p:txBody>
      </p:sp>
    </p:spTree>
    <p:extLst>
      <p:ext uri="{BB962C8B-B14F-4D97-AF65-F5344CB8AC3E}">
        <p14:creationId xmlns:p14="http://schemas.microsoft.com/office/powerpoint/2010/main" val="173542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a:p>
        </p:txBody>
      </p:sp>
    </p:spTree>
    <p:extLst>
      <p:ext uri="{BB962C8B-B14F-4D97-AF65-F5344CB8AC3E}">
        <p14:creationId xmlns:p14="http://schemas.microsoft.com/office/powerpoint/2010/main" val="3582151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5693FD4-8F83-4EF7-AC3F-0DC0388986B0}" type="slidenum">
              <a:rPr lang="en-US" smtClean="0"/>
              <a:pPr/>
              <a:t>39</a:t>
            </a:fld>
            <a:endParaRPr lang="en-US" dirty="0"/>
          </a:p>
        </p:txBody>
      </p:sp>
    </p:spTree>
    <p:extLst>
      <p:ext uri="{BB962C8B-B14F-4D97-AF65-F5344CB8AC3E}">
        <p14:creationId xmlns:p14="http://schemas.microsoft.com/office/powerpoint/2010/main" val="144138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5693FD4-8F83-4EF7-AC3F-0DC0388986B0}" type="slidenum">
              <a:rPr lang="en-US" smtClean="0"/>
              <a:pPr/>
              <a:t>40</a:t>
            </a:fld>
            <a:endParaRPr lang="en-US" dirty="0"/>
          </a:p>
        </p:txBody>
      </p:sp>
    </p:spTree>
    <p:extLst>
      <p:ext uri="{BB962C8B-B14F-4D97-AF65-F5344CB8AC3E}">
        <p14:creationId xmlns:p14="http://schemas.microsoft.com/office/powerpoint/2010/main" val="144138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5693FD4-8F83-4EF7-AC3F-0DC0388986B0}" type="slidenum">
              <a:rPr lang="en-US" smtClean="0"/>
              <a:pPr/>
              <a:t>41</a:t>
            </a:fld>
            <a:endParaRPr lang="en-US" dirty="0"/>
          </a:p>
        </p:txBody>
      </p:sp>
    </p:spTree>
    <p:extLst>
      <p:ext uri="{BB962C8B-B14F-4D97-AF65-F5344CB8AC3E}">
        <p14:creationId xmlns:p14="http://schemas.microsoft.com/office/powerpoint/2010/main" val="144138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5693FD4-8F83-4EF7-AC3F-0DC0388986B0}" type="slidenum">
              <a:rPr lang="en-US" smtClean="0"/>
              <a:pPr/>
              <a:t>42</a:t>
            </a:fld>
            <a:endParaRPr lang="en-US" dirty="0"/>
          </a:p>
        </p:txBody>
      </p:sp>
    </p:spTree>
    <p:extLst>
      <p:ext uri="{BB962C8B-B14F-4D97-AF65-F5344CB8AC3E}">
        <p14:creationId xmlns:p14="http://schemas.microsoft.com/office/powerpoint/2010/main" val="144138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5693FD4-8F83-4EF7-AC3F-0DC0388986B0}" type="slidenum">
              <a:rPr lang="en-US" smtClean="0"/>
              <a:pPr/>
              <a:t>43</a:t>
            </a:fld>
            <a:endParaRPr lang="en-US" dirty="0"/>
          </a:p>
        </p:txBody>
      </p:sp>
    </p:spTree>
    <p:extLst>
      <p:ext uri="{BB962C8B-B14F-4D97-AF65-F5344CB8AC3E}">
        <p14:creationId xmlns:p14="http://schemas.microsoft.com/office/powerpoint/2010/main" val="144138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5693FD4-8F83-4EF7-AC3F-0DC0388986B0}" type="slidenum">
              <a:rPr lang="en-US" smtClean="0"/>
              <a:pPr/>
              <a:t>44</a:t>
            </a:fld>
            <a:endParaRPr lang="en-US" dirty="0"/>
          </a:p>
        </p:txBody>
      </p:sp>
    </p:spTree>
    <p:extLst>
      <p:ext uri="{BB962C8B-B14F-4D97-AF65-F5344CB8AC3E}">
        <p14:creationId xmlns:p14="http://schemas.microsoft.com/office/powerpoint/2010/main" val="144138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5693FD4-8F83-4EF7-AC3F-0DC0388986B0}" type="slidenum">
              <a:rPr lang="en-US" smtClean="0"/>
              <a:pPr/>
              <a:t>45</a:t>
            </a:fld>
            <a:endParaRPr lang="en-US" dirty="0"/>
          </a:p>
        </p:txBody>
      </p:sp>
    </p:spTree>
    <p:extLst>
      <p:ext uri="{BB962C8B-B14F-4D97-AF65-F5344CB8AC3E}">
        <p14:creationId xmlns:p14="http://schemas.microsoft.com/office/powerpoint/2010/main" val="144138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5693FD4-8F83-4EF7-AC3F-0DC0388986B0}" type="slidenum">
              <a:rPr lang="en-US" smtClean="0"/>
              <a:pPr/>
              <a:t>46</a:t>
            </a:fld>
            <a:endParaRPr lang="en-US" dirty="0"/>
          </a:p>
        </p:txBody>
      </p:sp>
    </p:spTree>
    <p:extLst>
      <p:ext uri="{BB962C8B-B14F-4D97-AF65-F5344CB8AC3E}">
        <p14:creationId xmlns:p14="http://schemas.microsoft.com/office/powerpoint/2010/main" val="144138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5693FD4-8F83-4EF7-AC3F-0DC0388986B0}" type="slidenum">
              <a:rPr lang="en-US" smtClean="0"/>
              <a:pPr/>
              <a:t>47</a:t>
            </a:fld>
            <a:endParaRPr lang="en-US" dirty="0"/>
          </a:p>
        </p:txBody>
      </p:sp>
    </p:spTree>
    <p:extLst>
      <p:ext uri="{BB962C8B-B14F-4D97-AF65-F5344CB8AC3E}">
        <p14:creationId xmlns:p14="http://schemas.microsoft.com/office/powerpoint/2010/main" val="144138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5693FD4-8F83-4EF7-AC3F-0DC0388986B0}" type="slidenum">
              <a:rPr lang="en-US" smtClean="0"/>
              <a:pPr/>
              <a:t>48</a:t>
            </a:fld>
            <a:endParaRPr lang="en-US" dirty="0"/>
          </a:p>
        </p:txBody>
      </p:sp>
    </p:spTree>
    <p:extLst>
      <p:ext uri="{BB962C8B-B14F-4D97-AF65-F5344CB8AC3E}">
        <p14:creationId xmlns:p14="http://schemas.microsoft.com/office/powerpoint/2010/main" val="144138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75693FD4-8F83-4EF7-AC3F-0DC0388986B0}" type="slidenum">
              <a:rPr lang="en-US" smtClean="0"/>
              <a:pPr/>
              <a:t>4</a:t>
            </a:fld>
            <a:endParaRPr lang="en-US" dirty="0"/>
          </a:p>
        </p:txBody>
      </p:sp>
    </p:spTree>
    <p:extLst>
      <p:ext uri="{BB962C8B-B14F-4D97-AF65-F5344CB8AC3E}">
        <p14:creationId xmlns:p14="http://schemas.microsoft.com/office/powerpoint/2010/main" val="4084852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5693FD4-8F83-4EF7-AC3F-0DC0388986B0}" type="slidenum">
              <a:rPr lang="en-US" smtClean="0"/>
              <a:pPr/>
              <a:t>49</a:t>
            </a:fld>
            <a:endParaRPr lang="en-US" dirty="0"/>
          </a:p>
        </p:txBody>
      </p:sp>
    </p:spTree>
    <p:extLst>
      <p:ext uri="{BB962C8B-B14F-4D97-AF65-F5344CB8AC3E}">
        <p14:creationId xmlns:p14="http://schemas.microsoft.com/office/powerpoint/2010/main" val="144138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5693FD4-8F83-4EF7-AC3F-0DC0388986B0}" type="slidenum">
              <a:rPr lang="en-US" smtClean="0"/>
              <a:pPr/>
              <a:t>52</a:t>
            </a:fld>
            <a:endParaRPr lang="en-US" dirty="0"/>
          </a:p>
        </p:txBody>
      </p:sp>
    </p:spTree>
    <p:extLst>
      <p:ext uri="{BB962C8B-B14F-4D97-AF65-F5344CB8AC3E}">
        <p14:creationId xmlns:p14="http://schemas.microsoft.com/office/powerpoint/2010/main" val="144138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75693FD4-8F83-4EF7-AC3F-0DC0388986B0}" type="slidenum">
              <a:rPr lang="en-US" smtClean="0"/>
              <a:pPr/>
              <a:t>5</a:t>
            </a:fld>
            <a:endParaRPr lang="en-US" dirty="0"/>
          </a:p>
        </p:txBody>
      </p:sp>
    </p:spTree>
    <p:extLst>
      <p:ext uri="{BB962C8B-B14F-4D97-AF65-F5344CB8AC3E}">
        <p14:creationId xmlns:p14="http://schemas.microsoft.com/office/powerpoint/2010/main" val="4084852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75693FD4-8F83-4EF7-AC3F-0DC0388986B0}" type="slidenum">
              <a:rPr lang="en-US" smtClean="0"/>
              <a:pPr/>
              <a:t>6</a:t>
            </a:fld>
            <a:endParaRPr lang="en-US" dirty="0"/>
          </a:p>
        </p:txBody>
      </p:sp>
    </p:spTree>
    <p:extLst>
      <p:ext uri="{BB962C8B-B14F-4D97-AF65-F5344CB8AC3E}">
        <p14:creationId xmlns:p14="http://schemas.microsoft.com/office/powerpoint/2010/main" val="4084852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5693FD4-8F83-4EF7-AC3F-0DC0388986B0}" type="slidenum">
              <a:rPr lang="en-US" smtClean="0"/>
              <a:pPr/>
              <a:t>34</a:t>
            </a:fld>
            <a:endParaRPr lang="en-US" dirty="0"/>
          </a:p>
        </p:txBody>
      </p:sp>
    </p:spTree>
    <p:extLst>
      <p:ext uri="{BB962C8B-B14F-4D97-AF65-F5344CB8AC3E}">
        <p14:creationId xmlns:p14="http://schemas.microsoft.com/office/powerpoint/2010/main" val="144138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5693FD4-8F83-4EF7-AC3F-0DC0388986B0}" type="slidenum">
              <a:rPr lang="en-US" smtClean="0"/>
              <a:pPr/>
              <a:t>35</a:t>
            </a:fld>
            <a:endParaRPr lang="en-US" dirty="0"/>
          </a:p>
        </p:txBody>
      </p:sp>
    </p:spTree>
    <p:extLst>
      <p:ext uri="{BB962C8B-B14F-4D97-AF65-F5344CB8AC3E}">
        <p14:creationId xmlns:p14="http://schemas.microsoft.com/office/powerpoint/2010/main" val="14413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5693FD4-8F83-4EF7-AC3F-0DC0388986B0}" type="slidenum">
              <a:rPr lang="en-US" smtClean="0"/>
              <a:pPr/>
              <a:t>36</a:t>
            </a:fld>
            <a:endParaRPr lang="en-US" dirty="0"/>
          </a:p>
        </p:txBody>
      </p:sp>
    </p:spTree>
    <p:extLst>
      <p:ext uri="{BB962C8B-B14F-4D97-AF65-F5344CB8AC3E}">
        <p14:creationId xmlns:p14="http://schemas.microsoft.com/office/powerpoint/2010/main" val="144138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5693FD4-8F83-4EF7-AC3F-0DC0388986B0}" type="slidenum">
              <a:rPr lang="en-US" smtClean="0"/>
              <a:pPr/>
              <a:t>37</a:t>
            </a:fld>
            <a:endParaRPr lang="en-US" dirty="0"/>
          </a:p>
        </p:txBody>
      </p:sp>
    </p:spTree>
    <p:extLst>
      <p:ext uri="{BB962C8B-B14F-4D97-AF65-F5344CB8AC3E}">
        <p14:creationId xmlns:p14="http://schemas.microsoft.com/office/powerpoint/2010/main" val="144138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5693FD4-8F83-4EF7-AC3F-0DC0388986B0}" type="slidenum">
              <a:rPr lang="en-US" smtClean="0"/>
              <a:pPr/>
              <a:t>38</a:t>
            </a:fld>
            <a:endParaRPr lang="en-US" dirty="0"/>
          </a:p>
        </p:txBody>
      </p:sp>
    </p:spTree>
    <p:extLst>
      <p:ext uri="{BB962C8B-B14F-4D97-AF65-F5344CB8AC3E}">
        <p14:creationId xmlns:p14="http://schemas.microsoft.com/office/powerpoint/2010/main" val="1441386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90800" y="2362200"/>
            <a:ext cx="6180224" cy="1470025"/>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400" y="4114800"/>
            <a:ext cx="4772528" cy="990600"/>
          </a:xfrm>
          <a:prstGeom prst="rect">
            <a:avLst/>
          </a:prstGeom>
        </p:spPr>
        <p:txBody>
          <a:bodyPr>
            <a:normAutofit/>
          </a:bodyPr>
          <a:lstStyle>
            <a:lvl1pPr marL="0" indent="0" algn="r">
              <a:buNone/>
              <a:defRPr sz="2000" b="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smtClean="0"/>
              <a:t>Click to </a:t>
            </a:r>
            <a:r>
              <a:rPr lang="it-IT" dirty="0" err="1" smtClean="0"/>
              <a:t>edit</a:t>
            </a:r>
            <a:r>
              <a:rPr lang="it-IT" dirty="0" smtClean="0"/>
              <a:t> Master </a:t>
            </a:r>
            <a:r>
              <a:rPr lang="it-IT" dirty="0" err="1" smtClean="0"/>
              <a:t>subtitle</a:t>
            </a:r>
            <a:r>
              <a:rPr lang="it-IT" dirty="0" smtClean="0"/>
              <a:t> style</a:t>
            </a:r>
            <a:endParaRPr lang="en-US" dirty="0"/>
          </a:p>
        </p:txBody>
      </p:sp>
      <p:pic>
        <p:nvPicPr>
          <p:cNvPr id="8" name="Picture 7" descr="Abstract Blue Background Vector Graphic 1.png"/>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rot="5400000">
            <a:off x="-2411454" y="2411452"/>
            <a:ext cx="6874318" cy="2051413"/>
          </a:xfrm>
          <a:prstGeom prst="rect">
            <a:avLst/>
          </a:prstGeom>
          <a:noFill/>
          <a:ln>
            <a:noFill/>
          </a:ln>
        </p:spPr>
      </p:pic>
      <p:pic>
        <p:nvPicPr>
          <p:cNvPr id="5" name="Picture 4" descr="logo_web_vertical.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971800" y="-1"/>
            <a:ext cx="1676400" cy="2286000"/>
          </a:xfrm>
          <a:prstGeom prst="rect">
            <a:avLst/>
          </a:prstGeom>
        </p:spPr>
      </p:pic>
      <p:pic>
        <p:nvPicPr>
          <p:cNvPr id="7" name="Image 5"/>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6400800" y="293686"/>
            <a:ext cx="1720236" cy="1698625"/>
          </a:xfrm>
          <a:prstGeom prst="rect">
            <a:avLst/>
          </a:prstGeom>
          <a:noFill/>
          <a:ln>
            <a:noFill/>
          </a:ln>
        </p:spPr>
      </p:pic>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62000" y="6356350"/>
            <a:ext cx="2895600" cy="365125"/>
          </a:xfrm>
        </p:spPr>
        <p:txBody>
          <a:bodyPr/>
          <a:lstStyle/>
          <a:p>
            <a:endParaRPr lang="en-US" dirty="0"/>
          </a:p>
        </p:txBody>
      </p:sp>
      <p:sp>
        <p:nvSpPr>
          <p:cNvPr id="6" name="Slide Number Placeholder 5"/>
          <p:cNvSpPr>
            <a:spLocks noGrp="1"/>
          </p:cNvSpPr>
          <p:nvPr>
            <p:ph type="sldNum" sz="quarter" idx="12"/>
          </p:nvPr>
        </p:nvSpPr>
        <p:spPr>
          <a:xfrm>
            <a:off x="5384800" y="6356350"/>
            <a:ext cx="2133600" cy="365125"/>
          </a:xfrm>
        </p:spPr>
        <p:txBody>
          <a:bodyPr/>
          <a:lstStyle/>
          <a:p>
            <a:fld id="{33D6E5A2-EC83-451F-A719-9AC1370DD5CF}" type="slidenum">
              <a:rPr lang="en-US" smtClean="0"/>
              <a:pPr/>
              <a:t>‹n.›</a:t>
            </a:fld>
            <a:endParaRPr lang="en-US" dirty="0"/>
          </a:p>
        </p:txBody>
      </p:sp>
      <p:sp>
        <p:nvSpPr>
          <p:cNvPr id="11" name="Title Placeholder 1"/>
          <p:cNvSpPr>
            <a:spLocks noGrp="1"/>
          </p:cNvSpPr>
          <p:nvPr>
            <p:ph type="title"/>
          </p:nvPr>
        </p:nvSpPr>
        <p:spPr>
          <a:xfrm>
            <a:off x="1752600" y="76200"/>
            <a:ext cx="6324600" cy="1143000"/>
          </a:xfrm>
          <a:prstGeom prst="rect">
            <a:avLst/>
          </a:prstGeom>
        </p:spPr>
        <p:txBody>
          <a:bodyPr vert="horz" lIns="91440" tIns="45720" rIns="91440" bIns="45720" rtlCol="0" anchor="ctr">
            <a:normAutofit/>
          </a:bodyPr>
          <a:lstStyle>
            <a:lvl1pPr algn="ctr">
              <a:defRPr sz="3200" b="1">
                <a:solidFill>
                  <a:srgbClr val="1F497D"/>
                </a:solidFill>
              </a:defRPr>
            </a:lvl1pPr>
          </a:lstStyle>
          <a:p>
            <a:r>
              <a:rPr lang="it-IT" dirty="0" smtClean="0"/>
              <a:t>Click to </a:t>
            </a:r>
            <a:r>
              <a:rPr lang="it-IT" dirty="0" err="1" smtClean="0"/>
              <a:t>edit</a:t>
            </a:r>
            <a:r>
              <a:rPr lang="it-IT" dirty="0" smtClean="0"/>
              <a:t> Master </a:t>
            </a:r>
            <a:r>
              <a:rPr lang="it-IT" dirty="0" err="1" smtClean="0"/>
              <a:t>title</a:t>
            </a:r>
            <a:r>
              <a:rPr lang="it-IT" dirty="0" smtClean="0"/>
              <a:t> style</a:t>
            </a:r>
            <a:endParaRPr lang="en-US" dirty="0"/>
          </a:p>
        </p:txBody>
      </p:sp>
      <p:sp>
        <p:nvSpPr>
          <p:cNvPr id="12" name="Text Placeholder 2"/>
          <p:cNvSpPr>
            <a:spLocks noGrp="1"/>
          </p:cNvSpPr>
          <p:nvPr>
            <p:ph idx="1"/>
          </p:nvPr>
        </p:nvSpPr>
        <p:spPr>
          <a:xfrm>
            <a:off x="457200" y="1371600"/>
            <a:ext cx="8229600" cy="4876800"/>
          </a:xfrm>
          <a:prstGeom prst="rect">
            <a:avLst/>
          </a:prstGeom>
        </p:spPr>
        <p:txBody>
          <a:bodyPr vert="horz" lIns="91440" tIns="45720" rIns="91440" bIns="45720" rtlCol="0">
            <a:normAutofit/>
          </a:bodyPr>
          <a:lstStyle/>
          <a:p>
            <a:pPr lvl="0"/>
            <a:r>
              <a:rPr lang="it-IT" dirty="0" smtClean="0"/>
              <a:t>Click to </a:t>
            </a:r>
            <a:r>
              <a:rPr lang="it-IT" dirty="0" err="1" smtClean="0"/>
              <a:t>edit</a:t>
            </a:r>
            <a:r>
              <a:rPr lang="it-IT" dirty="0" smtClean="0"/>
              <a:t> Master text </a:t>
            </a:r>
            <a:r>
              <a:rPr lang="it-IT" dirty="0" err="1" smtClean="0"/>
              <a:t>styles</a:t>
            </a:r>
            <a:endParaRPr lang="it-IT" dirty="0" smtClean="0"/>
          </a:p>
          <a:p>
            <a:pPr lvl="1"/>
            <a:r>
              <a:rPr lang="it-IT" dirty="0" smtClean="0"/>
              <a:t>Second </a:t>
            </a:r>
            <a:r>
              <a:rPr lang="it-IT" dirty="0" err="1" smtClean="0"/>
              <a:t>level</a:t>
            </a:r>
            <a:endParaRPr lang="it-IT" dirty="0" smtClean="0"/>
          </a:p>
          <a:p>
            <a:pPr lvl="2"/>
            <a:r>
              <a:rPr lang="it-IT" dirty="0" smtClean="0"/>
              <a:t>Third </a:t>
            </a:r>
            <a:r>
              <a:rPr lang="it-IT" dirty="0" err="1" smtClean="0"/>
              <a:t>level</a:t>
            </a:r>
            <a:endParaRPr lang="it-IT" dirty="0" smtClean="0"/>
          </a:p>
          <a:p>
            <a:pPr lvl="3"/>
            <a:r>
              <a:rPr lang="it-IT" dirty="0" err="1" smtClean="0"/>
              <a:t>Fourth</a:t>
            </a:r>
            <a:r>
              <a:rPr lang="it-IT" dirty="0" smtClean="0"/>
              <a:t> </a:t>
            </a:r>
            <a:r>
              <a:rPr lang="it-IT" dirty="0" err="1" smtClean="0"/>
              <a:t>level</a:t>
            </a:r>
            <a:endParaRPr lang="it-IT" dirty="0" smtClean="0"/>
          </a:p>
          <a:p>
            <a:pPr lvl="4"/>
            <a:r>
              <a:rPr lang="it-IT" dirty="0" err="1" smtClean="0"/>
              <a:t>Fifth</a:t>
            </a:r>
            <a:r>
              <a:rPr lang="it-IT" dirty="0" smtClean="0"/>
              <a:t> </a:t>
            </a:r>
            <a:r>
              <a:rPr lang="it-IT" dirty="0" err="1" smtClean="0"/>
              <a:t>level</a:t>
            </a:r>
            <a:endParaRPr lang="en-US" dirty="0"/>
          </a:p>
        </p:txBody>
      </p:sp>
      <p:pic>
        <p:nvPicPr>
          <p:cNvPr id="14" name="Picture 13" descr="Abstract Blue Background Vector Graphic 1.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18"/>
          <a:stretch/>
        </p:blipFill>
        <p:spPr>
          <a:xfrm rot="5400000">
            <a:off x="-3399058" y="3094259"/>
            <a:ext cx="6874318" cy="685801"/>
          </a:xfrm>
          <a:prstGeom prst="rect">
            <a:avLst/>
          </a:prstGeom>
          <a:noFill/>
          <a:ln>
            <a:noFill/>
          </a:ln>
        </p:spPr>
      </p:pic>
      <p:pic>
        <p:nvPicPr>
          <p:cNvPr id="15" name="Picture 14" descr="Abstract Blue Background Vector Graphic 1.png"/>
          <p:cNvPicPr>
            <a:picLocks noChangeAspect="1"/>
          </p:cNvPicPr>
          <p:nvPr userDrawn="1"/>
        </p:nvPicPr>
        <p:blipFill rotWithShape="1">
          <a:blip r:embed="rId2" cstate="email">
            <a:extLst>
              <a:ext uri="{28A0092B-C50C-407E-A947-70E740481C1C}">
                <a14:useLocalDpi xmlns:a14="http://schemas.microsoft.com/office/drawing/2010/main" val="0"/>
              </a:ext>
            </a:extLst>
          </a:blip>
          <a:srcRect r="-318"/>
          <a:stretch/>
        </p:blipFill>
        <p:spPr>
          <a:xfrm rot="16200000">
            <a:off x="5668740" y="3077940"/>
            <a:ext cx="6874318" cy="685801"/>
          </a:xfrm>
          <a:prstGeom prst="rect">
            <a:avLst/>
          </a:prstGeom>
          <a:noFill/>
          <a:ln>
            <a:noFill/>
          </a:ln>
        </p:spPr>
      </p:pic>
      <p:pic>
        <p:nvPicPr>
          <p:cNvPr id="2" name="Picture 1" descr="logo_web_horizontal.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6200" y="76200"/>
            <a:ext cx="1676400" cy="620889"/>
          </a:xfrm>
          <a:prstGeom prst="rect">
            <a:avLst/>
          </a:prstGeom>
        </p:spPr>
      </p:pic>
      <p:pic>
        <p:nvPicPr>
          <p:cNvPr id="13" name="Image 5"/>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8153400" y="76200"/>
            <a:ext cx="806318" cy="762000"/>
          </a:xfrm>
          <a:prstGeom prst="rect">
            <a:avLst/>
          </a:prstGeom>
          <a:noFill/>
          <a:ln>
            <a:noFill/>
          </a:ln>
        </p:spPr>
      </p:pic>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ackground Only">
    <p:spTree>
      <p:nvGrpSpPr>
        <p:cNvPr id="1" name=""/>
        <p:cNvGrpSpPr/>
        <p:nvPr/>
      </p:nvGrpSpPr>
      <p:grpSpPr>
        <a:xfrm>
          <a:off x="0" y="0"/>
          <a:ext cx="0" cy="0"/>
          <a:chOff x="0" y="0"/>
          <a:chExt cx="0" cy="0"/>
        </a:xfrm>
      </p:grpSpPr>
      <p:sp>
        <p:nvSpPr>
          <p:cNvPr id="3" name="Date Placeholder 3"/>
          <p:cNvSpPr>
            <a:spLocks noGrp="1"/>
          </p:cNvSpPr>
          <p:nvPr>
            <p:ph type="dt" sz="half" idx="10"/>
          </p:nvPr>
        </p:nvSpPr>
        <p:spPr>
          <a:xfrm>
            <a:off x="762000" y="6356350"/>
            <a:ext cx="2133600" cy="365125"/>
          </a:xfrm>
        </p:spPr>
        <p:txBody>
          <a:bodyPr/>
          <a:lstStyle/>
          <a:p>
            <a:fld id="{757B281C-5159-4971-8228-52B9A72E9ED2}" type="datetimeFigureOut">
              <a:rPr lang="en-US" smtClean="0"/>
              <a:pPr/>
              <a:t>9/12/15</a:t>
            </a:fld>
            <a:endParaRPr lang="en-US" dirty="0"/>
          </a:p>
        </p:txBody>
      </p:sp>
      <p:sp>
        <p:nvSpPr>
          <p:cNvPr id="4" name="Footer Placeholder 4"/>
          <p:cNvSpPr>
            <a:spLocks noGrp="1"/>
          </p:cNvSpPr>
          <p:nvPr>
            <p:ph type="ftr" sz="quarter" idx="11"/>
          </p:nvPr>
        </p:nvSpPr>
        <p:spPr>
          <a:xfrm>
            <a:off x="3352800" y="6356350"/>
            <a:ext cx="2895600" cy="365125"/>
          </a:xfrm>
        </p:spPr>
        <p:txBody>
          <a:bodyPr/>
          <a:lstStyle/>
          <a:p>
            <a:endParaRPr lang="en-US" dirty="0"/>
          </a:p>
        </p:txBody>
      </p:sp>
      <p:sp>
        <p:nvSpPr>
          <p:cNvPr id="5"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‹n.›</a:t>
            </a:fld>
            <a:endParaRPr lang="en-US" dirty="0"/>
          </a:p>
        </p:txBody>
      </p:sp>
      <p:pic>
        <p:nvPicPr>
          <p:cNvPr id="6" name="Picture 5" descr="Abstract Blue Background Vector Graphic 1.png"/>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rot="5400000">
            <a:off x="-2411454" y="2411452"/>
            <a:ext cx="6874318" cy="2051413"/>
          </a:xfrm>
          <a:prstGeom prst="rect">
            <a:avLst/>
          </a:prstGeom>
          <a:noFill/>
          <a:ln>
            <a:noFill/>
          </a:ln>
        </p:spPr>
      </p:pic>
      <p:pic>
        <p:nvPicPr>
          <p:cNvPr id="7" name="Picture 6" descr="logo_web_vertical.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219200" y="4419600"/>
            <a:ext cx="1676400" cy="2286000"/>
          </a:xfrm>
          <a:prstGeom prst="rect">
            <a:avLst/>
          </a:prstGeom>
        </p:spPr>
      </p:pic>
      <p:pic>
        <p:nvPicPr>
          <p:cNvPr id="9" name="Image 5"/>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7010400" y="4724400"/>
            <a:ext cx="1428750" cy="1447800"/>
          </a:xfrm>
          <a:prstGeom prst="rect">
            <a:avLst/>
          </a:prstGeom>
          <a:noFill/>
          <a:ln>
            <a:noFill/>
          </a:ln>
        </p:spPr>
      </p:pic>
    </p:spTree>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B9C1AE65-166A-3945-A1AC-AFBF0990E18C}" type="slidenum">
              <a:rPr lang="en-US"/>
              <a:pPr/>
              <a:t>‹n.›</a:t>
            </a:fld>
            <a:endParaRPr lang="en-US"/>
          </a:p>
        </p:txBody>
      </p:sp>
    </p:spTree>
    <p:extLst>
      <p:ext uri="{BB962C8B-B14F-4D97-AF65-F5344CB8AC3E}">
        <p14:creationId xmlns:p14="http://schemas.microsoft.com/office/powerpoint/2010/main" val="30284361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274638"/>
            <a:ext cx="8077200" cy="1143000"/>
          </a:xfrm>
          <a:prstGeom prst="rect">
            <a:avLst/>
          </a:prstGeom>
        </p:spPr>
        <p:txBody>
          <a:bodyPr vert="horz" lIns="91440" tIns="45720" rIns="91440" bIns="45720" rtlCol="0" anchor="ctr">
            <a:normAutofit/>
          </a:bodyPr>
          <a:lstStyle/>
          <a:p>
            <a:r>
              <a:rPr lang="it-IT" dirty="0" smtClean="0"/>
              <a:t>Click to </a:t>
            </a:r>
            <a:r>
              <a:rPr lang="it-IT" dirty="0" err="1" smtClean="0"/>
              <a:t>edit</a:t>
            </a:r>
            <a:r>
              <a:rPr lang="it-IT" dirty="0" smtClean="0"/>
              <a:t> Master </a:t>
            </a:r>
            <a:r>
              <a:rPr lang="it-IT" dirty="0" err="1" smtClean="0"/>
              <a:t>title</a:t>
            </a:r>
            <a:r>
              <a:rPr lang="it-IT" dirty="0" smtClean="0"/>
              <a:t> style</a:t>
            </a:r>
            <a:endParaRPr lang="en-US" dirty="0"/>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7B281C-5159-4971-8228-52B9A72E9ED2}" type="datetimeFigureOut">
              <a:rPr lang="en-US" smtClean="0"/>
              <a:pPr/>
              <a:t>9/12/15</a:t>
            </a:fld>
            <a:endParaRPr lang="en-US" dirty="0"/>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6E5A2-EC83-451F-A719-9AC1370DD5CF}" type="slidenum">
              <a:rPr lang="en-US" smtClean="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63" r:id="rId3"/>
    <p:sldLayoutId id="2147483665" r:id="rId4"/>
  </p:sldLayoutIdLst>
  <p:transition xmlns:p14="http://schemas.microsoft.com/office/powerpoint/2010/main" spd="slow">
    <p:wipe dir="d"/>
  </p:transition>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4" Type="http://schemas.openxmlformats.org/officeDocument/2006/relationships/slideLayout" Target="../slideLayouts/slideLayout1.xml"/><Relationship Id="rId5" Type="http://schemas.openxmlformats.org/officeDocument/2006/relationships/notesSlide" Target="../notesSlides/notesSlide1.xml"/><Relationship Id="rId1" Type="http://schemas.openxmlformats.org/officeDocument/2006/relationships/tags" Target="../tags/tag1.xml"/><Relationship Id="rId2"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7.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3.png"/><Relationship Id="rId5" Type="http://schemas.openxmlformats.org/officeDocument/2006/relationships/oleObject" Target="../embeddings/oleObject1.bin"/><Relationship Id="rId6" Type="http://schemas.openxmlformats.org/officeDocument/2006/relationships/image" Target="../media/image22.emf"/><Relationship Id="rId7" Type="http://schemas.openxmlformats.org/officeDocument/2006/relationships/image" Target="../media/image24.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3.png"/><Relationship Id="rId5" Type="http://schemas.openxmlformats.org/officeDocument/2006/relationships/oleObject" Target="../embeddings/oleObject2.bin"/><Relationship Id="rId6" Type="http://schemas.openxmlformats.org/officeDocument/2006/relationships/image" Target="../media/image22.emf"/><Relationship Id="rId7" Type="http://schemas.openxmlformats.org/officeDocument/2006/relationships/image" Target="../media/image24.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3.bin"/><Relationship Id="rId5" Type="http://schemas.openxmlformats.org/officeDocument/2006/relationships/image" Target="../media/image32.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arine.copernicus.eu"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4.xml"/><Relationship Id="rId2" Type="http://schemas.openxmlformats.org/officeDocument/2006/relationships/image" Target="../media/image5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524000" y="2362200"/>
            <a:ext cx="7551824" cy="1470025"/>
          </a:xfrm>
        </p:spPr>
        <p:txBody>
          <a:bodyPr>
            <a:normAutofit/>
          </a:bodyPr>
          <a:lstStyle/>
          <a:p>
            <a:r>
              <a:rPr lang="en-GB" dirty="0" smtClean="0"/>
              <a:t>Ocean Colour Thematic Assembly </a:t>
            </a:r>
            <a:r>
              <a:rPr lang="en-GB" dirty="0" err="1" smtClean="0"/>
              <a:t>Center</a:t>
            </a:r>
            <a:r>
              <a:rPr lang="en-GB" dirty="0" smtClean="0"/>
              <a:t> - MED</a:t>
            </a:r>
            <a:endParaRPr lang="en-GB" dirty="0"/>
          </a:p>
        </p:txBody>
      </p:sp>
      <p:sp>
        <p:nvSpPr>
          <p:cNvPr id="3" name="Subtitle 2"/>
          <p:cNvSpPr>
            <a:spLocks noGrp="1"/>
          </p:cNvSpPr>
          <p:nvPr>
            <p:ph type="subTitle" idx="1"/>
            <p:custDataLst>
              <p:tags r:id="rId3"/>
            </p:custDataLst>
          </p:nvPr>
        </p:nvSpPr>
        <p:spPr>
          <a:xfrm>
            <a:off x="2133600" y="4114800"/>
            <a:ext cx="6942224" cy="1828800"/>
          </a:xfrm>
        </p:spPr>
        <p:txBody>
          <a:bodyPr>
            <a:noAutofit/>
          </a:bodyPr>
          <a:lstStyle/>
          <a:p>
            <a:r>
              <a:rPr lang="en-GB" sz="2400" dirty="0" smtClean="0"/>
              <a:t>Gianluca Volpe</a:t>
            </a:r>
          </a:p>
          <a:p>
            <a:r>
              <a:rPr lang="en-GB" sz="2400" dirty="0" smtClean="0"/>
              <a:t>Italian National Research Council</a:t>
            </a:r>
          </a:p>
          <a:p>
            <a:r>
              <a:rPr lang="en-GB" sz="2400" dirty="0" smtClean="0"/>
              <a:t>Regional User Training Workshop</a:t>
            </a:r>
          </a:p>
          <a:p>
            <a:r>
              <a:rPr lang="en-GB" sz="2400" dirty="0" smtClean="0"/>
              <a:t>La Spezia, December 4</a:t>
            </a:r>
            <a:r>
              <a:rPr lang="en-GB" sz="2400" baseline="30000" dirty="0" smtClean="0"/>
              <a:t>th</a:t>
            </a:r>
            <a:r>
              <a:rPr lang="en-GB" sz="2400" dirty="0" smtClean="0"/>
              <a:t>, 2015</a:t>
            </a:r>
            <a:endParaRPr lang="en-GB" sz="2400" dirty="0"/>
          </a:p>
        </p:txBody>
      </p:sp>
    </p:spTree>
    <p:custDataLst>
      <p:tags r:id="rId1"/>
    </p:custDataLst>
    <p:extLst>
      <p:ext uri="{BB962C8B-B14F-4D97-AF65-F5344CB8AC3E}">
        <p14:creationId xmlns:p14="http://schemas.microsoft.com/office/powerpoint/2010/main" val="367502389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r>
              <a:rPr lang="en-US" dirty="0" smtClean="0"/>
              <a:t>Processing Levels</a:t>
            </a:r>
            <a:endParaRPr lang="en-US" dirty="0"/>
          </a:p>
        </p:txBody>
      </p:sp>
      <p:sp>
        <p:nvSpPr>
          <p:cNvPr id="5" name="Content Placeholder 2"/>
          <p:cNvSpPr>
            <a:spLocks noGrp="1"/>
          </p:cNvSpPr>
          <p:nvPr>
            <p:ph idx="1"/>
          </p:nvPr>
        </p:nvSpPr>
        <p:spPr>
          <a:xfrm>
            <a:off x="457200" y="1600200"/>
            <a:ext cx="8229600" cy="4876800"/>
          </a:xfrm>
        </p:spPr>
        <p:txBody>
          <a:bodyPr>
            <a:normAutofit/>
          </a:bodyPr>
          <a:lstStyle/>
          <a:p>
            <a:r>
              <a:rPr lang="en-GB" dirty="0" smtClean="0"/>
              <a:t>L2: this is the input data from space agency</a:t>
            </a:r>
          </a:p>
          <a:p>
            <a:r>
              <a:rPr lang="en-GB" dirty="0" smtClean="0"/>
              <a:t>L3: geophysical product (1 km)</a:t>
            </a:r>
          </a:p>
          <a:p>
            <a:pPr lvl="1"/>
            <a:r>
              <a:rPr lang="en-GB" dirty="0" smtClean="0"/>
              <a:t>daily </a:t>
            </a:r>
            <a:r>
              <a:rPr lang="en-GB" dirty="0"/>
              <a:t>resolution</a:t>
            </a:r>
          </a:p>
          <a:p>
            <a:pPr lvl="1"/>
            <a:r>
              <a:rPr lang="en-GB" dirty="0" smtClean="0"/>
              <a:t>all swaths over the spatial domain combined together </a:t>
            </a:r>
          </a:p>
          <a:p>
            <a:r>
              <a:rPr lang="en-GB" dirty="0"/>
              <a:t>L4: geophysical product</a:t>
            </a:r>
            <a:endParaRPr lang="en-GB" dirty="0" smtClean="0"/>
          </a:p>
          <a:p>
            <a:pPr lvl="1"/>
            <a:r>
              <a:rPr lang="en-GB" dirty="0" smtClean="0"/>
              <a:t>averaged over weekly and monthly time scale (1 km)</a:t>
            </a:r>
          </a:p>
          <a:p>
            <a:pPr lvl="1"/>
            <a:r>
              <a:rPr lang="en-GB" dirty="0" smtClean="0"/>
              <a:t>interpolated (data voids due to clouds filled by statistical methods) (4 km)</a:t>
            </a:r>
          </a:p>
          <a:p>
            <a:pPr lvl="2"/>
            <a:r>
              <a:rPr lang="en-GB" b="1" dirty="0" smtClean="0"/>
              <a:t>1 </a:t>
            </a:r>
            <a:r>
              <a:rPr lang="en-US" b="1" dirty="0" smtClean="0"/>
              <a:t>km</a:t>
            </a:r>
            <a:r>
              <a:rPr lang="en-US" b="1" dirty="0"/>
              <a:t>, from April 2016 (CMEMS V2</a:t>
            </a:r>
            <a:r>
              <a:rPr lang="en-US" b="1" dirty="0" smtClean="0"/>
              <a:t>)</a:t>
            </a:r>
            <a:endParaRPr lang="en-GB" dirty="0" smtClean="0"/>
          </a:p>
        </p:txBody>
      </p:sp>
    </p:spTree>
    <p:extLst>
      <p:ext uri="{BB962C8B-B14F-4D97-AF65-F5344CB8AC3E}">
        <p14:creationId xmlns:p14="http://schemas.microsoft.com/office/powerpoint/2010/main" val="4001099087"/>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2324100" y="0"/>
            <a:ext cx="4495800" cy="1141413"/>
          </a:xfrm>
        </p:spPr>
        <p:txBody>
          <a:bodyPr/>
          <a:lstStyle/>
          <a:p>
            <a:r>
              <a:rPr lang="en-GB" dirty="0" smtClean="0"/>
              <a:t>OC Basic Info</a:t>
            </a:r>
            <a:endParaRPr lang="en-GB" b="1" dirty="0"/>
          </a:p>
        </p:txBody>
      </p:sp>
      <p:pic>
        <p:nvPicPr>
          <p:cNvPr id="46" name="Picture 4" descr="http://remotesensing.spiedigitallibrary.org/data/Journals/APPRES/926148/JARS_7_1_073558_f00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838200"/>
            <a:ext cx="5173497" cy="3456384"/>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0" name="Text Box 26"/>
          <p:cNvSpPr txBox="1">
            <a:spLocks noChangeArrowheads="1"/>
          </p:cNvSpPr>
          <p:nvPr/>
        </p:nvSpPr>
        <p:spPr bwMode="auto">
          <a:xfrm>
            <a:off x="5572177" y="1143000"/>
            <a:ext cx="3605781"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GB" sz="2000" b="1" dirty="0" smtClean="0">
                <a:solidFill>
                  <a:srgbClr val="0070C0"/>
                </a:solidFill>
                <a:latin typeface="Calibri" charset="0"/>
              </a:rPr>
              <a:t>LIGHT</a:t>
            </a:r>
            <a:r>
              <a:rPr lang="en-GB" sz="2000" dirty="0" smtClean="0">
                <a:solidFill>
                  <a:srgbClr val="0070C0"/>
                </a:solidFill>
                <a:latin typeface="Calibri" charset="0"/>
              </a:rPr>
              <a:t> emitted from the sun INTERACTS with the SEAWATER and its </a:t>
            </a:r>
            <a:r>
              <a:rPr lang="en-GB" sz="2000" b="1" dirty="0" smtClean="0">
                <a:solidFill>
                  <a:srgbClr val="0070C0"/>
                </a:solidFill>
                <a:latin typeface="Calibri" charset="0"/>
              </a:rPr>
              <a:t>CONSTITUENTS</a:t>
            </a:r>
            <a:r>
              <a:rPr lang="en-GB" sz="2000" dirty="0" smtClean="0">
                <a:solidFill>
                  <a:srgbClr val="0070C0"/>
                </a:solidFill>
                <a:latin typeface="Calibri" charset="0"/>
              </a:rPr>
              <a:t> before being captured by the remote sensor</a:t>
            </a:r>
            <a:endParaRPr lang="en-GB" sz="2000" dirty="0">
              <a:solidFill>
                <a:srgbClr val="0070C0"/>
              </a:solidFill>
              <a:latin typeface="Calibri" charset="0"/>
            </a:endParaRPr>
          </a:p>
        </p:txBody>
      </p:sp>
      <p:sp>
        <p:nvSpPr>
          <p:cNvPr id="71" name="Text Box 26"/>
          <p:cNvSpPr txBox="1">
            <a:spLocks noChangeArrowheads="1"/>
          </p:cNvSpPr>
          <p:nvPr/>
        </p:nvSpPr>
        <p:spPr bwMode="auto">
          <a:xfrm>
            <a:off x="381000" y="4771072"/>
            <a:ext cx="83820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GB" sz="3000" b="1" dirty="0" smtClean="0">
                <a:solidFill>
                  <a:srgbClr val="0070C0"/>
                </a:solidFill>
                <a:latin typeface="Calibri" charset="0"/>
              </a:rPr>
              <a:t>Ocean </a:t>
            </a:r>
            <a:r>
              <a:rPr lang="en-GB" sz="3000" b="1" dirty="0">
                <a:solidFill>
                  <a:srgbClr val="0070C0"/>
                </a:solidFill>
                <a:latin typeface="Calibri" charset="0"/>
              </a:rPr>
              <a:t>Colour </a:t>
            </a:r>
            <a:r>
              <a:rPr lang="en-GB" sz="3000" dirty="0" smtClean="0">
                <a:solidFill>
                  <a:srgbClr val="0070C0"/>
                </a:solidFill>
                <a:latin typeface="Calibri" charset="0"/>
              </a:rPr>
              <a:t>is the description of the </a:t>
            </a:r>
            <a:r>
              <a:rPr lang="en-GB" sz="3000" b="1" dirty="0">
                <a:solidFill>
                  <a:srgbClr val="0070C0"/>
                </a:solidFill>
                <a:latin typeface="Calibri" charset="0"/>
              </a:rPr>
              <a:t>optical properties </a:t>
            </a:r>
            <a:r>
              <a:rPr lang="en-GB" sz="3000" dirty="0">
                <a:solidFill>
                  <a:srgbClr val="0070C0"/>
                </a:solidFill>
                <a:latin typeface="Calibri" charset="0"/>
              </a:rPr>
              <a:t>of the medium through which the light propagates</a:t>
            </a:r>
          </a:p>
        </p:txBody>
      </p:sp>
    </p:spTree>
    <p:extLst>
      <p:ext uri="{BB962C8B-B14F-4D97-AF65-F5344CB8AC3E}">
        <p14:creationId xmlns:p14="http://schemas.microsoft.com/office/powerpoint/2010/main" val="3034801695"/>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2324100" y="0"/>
            <a:ext cx="4495800" cy="1141413"/>
          </a:xfrm>
        </p:spPr>
        <p:txBody>
          <a:bodyPr/>
          <a:lstStyle/>
          <a:p>
            <a:r>
              <a:rPr lang="en-GB" dirty="0" smtClean="0"/>
              <a:t>OC Basic Info</a:t>
            </a:r>
            <a:endParaRPr lang="en-GB" b="1" dirty="0"/>
          </a:p>
        </p:txBody>
      </p:sp>
      <p:pic>
        <p:nvPicPr>
          <p:cNvPr id="46" name="Picture 4" descr="http://remotesensing.spiedigitallibrary.org/data/Journals/APPRES/926148/JARS_7_1_073558_f00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838200"/>
            <a:ext cx="5173497" cy="3456384"/>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Text Box 26"/>
          <p:cNvSpPr txBox="1">
            <a:spLocks noChangeArrowheads="1"/>
          </p:cNvSpPr>
          <p:nvPr/>
        </p:nvSpPr>
        <p:spPr bwMode="auto">
          <a:xfrm>
            <a:off x="533400" y="4267200"/>
            <a:ext cx="7772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GB" sz="2000" dirty="0">
                <a:solidFill>
                  <a:srgbClr val="0070C0"/>
                </a:solidFill>
                <a:latin typeface="Calibri" charset="0"/>
              </a:rPr>
              <a:t>The bulk, or large-scale, optical properties of water are conveniently divided into two mutually exclusive classes: </a:t>
            </a:r>
            <a:r>
              <a:rPr lang="en-GB" sz="2000" b="1" dirty="0" smtClean="0">
                <a:solidFill>
                  <a:srgbClr val="0070C0"/>
                </a:solidFill>
                <a:latin typeface="Calibri" charset="0"/>
              </a:rPr>
              <a:t>INHERENT </a:t>
            </a:r>
            <a:r>
              <a:rPr lang="en-GB" sz="2000" dirty="0" smtClean="0">
                <a:solidFill>
                  <a:srgbClr val="0070C0"/>
                </a:solidFill>
                <a:latin typeface="Calibri" charset="0"/>
              </a:rPr>
              <a:t>and </a:t>
            </a:r>
            <a:r>
              <a:rPr lang="en-GB" sz="2000" b="1" dirty="0" smtClean="0">
                <a:solidFill>
                  <a:srgbClr val="0070C0"/>
                </a:solidFill>
                <a:latin typeface="Calibri" charset="0"/>
              </a:rPr>
              <a:t>APPARENT</a:t>
            </a:r>
            <a:r>
              <a:rPr lang="en-GB" sz="2000" dirty="0" smtClean="0">
                <a:solidFill>
                  <a:srgbClr val="0070C0"/>
                </a:solidFill>
                <a:latin typeface="Calibri" charset="0"/>
              </a:rPr>
              <a:t>.</a:t>
            </a:r>
          </a:p>
        </p:txBody>
      </p:sp>
      <p:sp>
        <p:nvSpPr>
          <p:cNvPr id="7" name="Text Box 26"/>
          <p:cNvSpPr txBox="1">
            <a:spLocks noChangeArrowheads="1"/>
          </p:cNvSpPr>
          <p:nvPr/>
        </p:nvSpPr>
        <p:spPr bwMode="auto">
          <a:xfrm>
            <a:off x="5572177" y="1143000"/>
            <a:ext cx="3605781"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GB" sz="2000" b="1" dirty="0" smtClean="0">
                <a:solidFill>
                  <a:srgbClr val="0070C0"/>
                </a:solidFill>
                <a:latin typeface="Calibri" charset="0"/>
              </a:rPr>
              <a:t>LIGHT</a:t>
            </a:r>
            <a:r>
              <a:rPr lang="en-GB" sz="2000" dirty="0" smtClean="0">
                <a:solidFill>
                  <a:srgbClr val="0070C0"/>
                </a:solidFill>
                <a:latin typeface="Calibri" charset="0"/>
              </a:rPr>
              <a:t> emitted from the sun INTERACTS with the SEAWATER and its </a:t>
            </a:r>
            <a:r>
              <a:rPr lang="en-GB" sz="2000" b="1" dirty="0" smtClean="0">
                <a:solidFill>
                  <a:srgbClr val="0070C0"/>
                </a:solidFill>
                <a:latin typeface="Calibri" charset="0"/>
              </a:rPr>
              <a:t>CONSTITUENTS</a:t>
            </a:r>
            <a:r>
              <a:rPr lang="en-GB" sz="2000" dirty="0" smtClean="0">
                <a:solidFill>
                  <a:srgbClr val="0070C0"/>
                </a:solidFill>
                <a:latin typeface="Calibri" charset="0"/>
              </a:rPr>
              <a:t> before being captured by the remote sensor</a:t>
            </a:r>
            <a:endParaRPr lang="en-GB" sz="2000" dirty="0">
              <a:solidFill>
                <a:srgbClr val="0070C0"/>
              </a:solidFill>
              <a:latin typeface="Calibri" charset="0"/>
            </a:endParaRPr>
          </a:p>
        </p:txBody>
      </p:sp>
    </p:spTree>
    <p:extLst>
      <p:ext uri="{BB962C8B-B14F-4D97-AF65-F5344CB8AC3E}">
        <p14:creationId xmlns:p14="http://schemas.microsoft.com/office/powerpoint/2010/main" val="2720367531"/>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2324100" y="0"/>
            <a:ext cx="4495800" cy="1141413"/>
          </a:xfrm>
        </p:spPr>
        <p:txBody>
          <a:bodyPr/>
          <a:lstStyle/>
          <a:p>
            <a:r>
              <a:rPr lang="en-GB" dirty="0" smtClean="0"/>
              <a:t>OC Basic Info</a:t>
            </a:r>
            <a:endParaRPr lang="en-GB" b="1" dirty="0"/>
          </a:p>
        </p:txBody>
      </p:sp>
      <p:pic>
        <p:nvPicPr>
          <p:cNvPr id="46" name="Picture 4" descr="http://remotesensing.spiedigitallibrary.org/data/Journals/APPRES/926148/JARS_7_1_073558_f00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838200"/>
            <a:ext cx="5173497" cy="3456384"/>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Text Box 26"/>
          <p:cNvSpPr txBox="1">
            <a:spLocks noChangeArrowheads="1"/>
          </p:cNvSpPr>
          <p:nvPr/>
        </p:nvSpPr>
        <p:spPr bwMode="auto">
          <a:xfrm>
            <a:off x="533400" y="4267200"/>
            <a:ext cx="7772400"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GB" sz="2000" dirty="0">
                <a:solidFill>
                  <a:srgbClr val="0070C0"/>
                </a:solidFill>
                <a:latin typeface="Calibri" charset="0"/>
              </a:rPr>
              <a:t>The bulk, or large-scale, optical properties of water are conveniently divided into two mutually exclusive classes: </a:t>
            </a:r>
            <a:r>
              <a:rPr lang="en-GB" sz="2000" b="1" dirty="0">
                <a:solidFill>
                  <a:srgbClr val="0070C0"/>
                </a:solidFill>
                <a:latin typeface="Calibri" charset="0"/>
              </a:rPr>
              <a:t>INHERENT </a:t>
            </a:r>
            <a:r>
              <a:rPr lang="en-GB" sz="2000" dirty="0">
                <a:solidFill>
                  <a:srgbClr val="0070C0"/>
                </a:solidFill>
                <a:latin typeface="Calibri" charset="0"/>
              </a:rPr>
              <a:t>and </a:t>
            </a:r>
            <a:r>
              <a:rPr lang="en-GB" sz="2000" dirty="0" smtClean="0">
                <a:solidFill>
                  <a:srgbClr val="0070C0"/>
                </a:solidFill>
                <a:latin typeface="Calibri" charset="0"/>
              </a:rPr>
              <a:t>APPARENT</a:t>
            </a:r>
            <a:endParaRPr lang="en-GB" sz="2000" dirty="0">
              <a:solidFill>
                <a:srgbClr val="0070C0"/>
              </a:solidFill>
              <a:latin typeface="Calibri" charset="0"/>
            </a:endParaRPr>
          </a:p>
          <a:p>
            <a:endParaRPr lang="en-GB" sz="2000" dirty="0">
              <a:solidFill>
                <a:srgbClr val="0070C0"/>
              </a:solidFill>
              <a:latin typeface="Calibri" charset="0"/>
            </a:endParaRPr>
          </a:p>
          <a:p>
            <a:r>
              <a:rPr lang="en-GB" sz="2500" b="1" dirty="0">
                <a:solidFill>
                  <a:srgbClr val="0070C0"/>
                </a:solidFill>
                <a:latin typeface="Calibri" charset="0"/>
              </a:rPr>
              <a:t>INHERENT </a:t>
            </a:r>
            <a:r>
              <a:rPr lang="en-GB" sz="2500" b="1" dirty="0" smtClean="0">
                <a:solidFill>
                  <a:srgbClr val="0070C0"/>
                </a:solidFill>
                <a:latin typeface="Calibri" charset="0"/>
              </a:rPr>
              <a:t>OPTICAL PROPERTIES </a:t>
            </a:r>
            <a:r>
              <a:rPr lang="en-GB" sz="2000" dirty="0" smtClean="0">
                <a:solidFill>
                  <a:srgbClr val="0070C0"/>
                </a:solidFill>
                <a:latin typeface="Calibri" charset="0"/>
              </a:rPr>
              <a:t>(</a:t>
            </a:r>
            <a:r>
              <a:rPr lang="en-GB" sz="2000" dirty="0">
                <a:solidFill>
                  <a:srgbClr val="0070C0"/>
                </a:solidFill>
                <a:latin typeface="Calibri" charset="0"/>
              </a:rPr>
              <a:t>IOPs) are those properties that depend only upon the medium, and therefore are independent of the ambient light field within the </a:t>
            </a:r>
            <a:r>
              <a:rPr lang="en-GB" sz="2000" dirty="0" smtClean="0">
                <a:solidFill>
                  <a:srgbClr val="0070C0"/>
                </a:solidFill>
                <a:latin typeface="Calibri" charset="0"/>
              </a:rPr>
              <a:t>medium</a:t>
            </a:r>
          </a:p>
        </p:txBody>
      </p:sp>
      <p:sp>
        <p:nvSpPr>
          <p:cNvPr id="6" name="Text Box 26"/>
          <p:cNvSpPr txBox="1">
            <a:spLocks noChangeArrowheads="1"/>
          </p:cNvSpPr>
          <p:nvPr/>
        </p:nvSpPr>
        <p:spPr bwMode="auto">
          <a:xfrm>
            <a:off x="5572177" y="1143000"/>
            <a:ext cx="3605781"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GB" sz="2000" b="1" dirty="0" smtClean="0">
                <a:solidFill>
                  <a:srgbClr val="0070C0"/>
                </a:solidFill>
                <a:latin typeface="Calibri" charset="0"/>
              </a:rPr>
              <a:t>Light emitted from the sun INTERACTS with the SEAWATER and its CONSTITUENTS before being captured by the remote sensor</a:t>
            </a:r>
            <a:endParaRPr lang="en-GB" sz="2000" b="1" dirty="0">
              <a:solidFill>
                <a:srgbClr val="0070C0"/>
              </a:solidFill>
              <a:latin typeface="Calibri" charset="0"/>
            </a:endParaRPr>
          </a:p>
        </p:txBody>
      </p:sp>
    </p:spTree>
    <p:extLst>
      <p:ext uri="{BB962C8B-B14F-4D97-AF65-F5344CB8AC3E}">
        <p14:creationId xmlns:p14="http://schemas.microsoft.com/office/powerpoint/2010/main" val="661116441"/>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2324100" y="0"/>
            <a:ext cx="4495800" cy="1141413"/>
          </a:xfrm>
        </p:spPr>
        <p:txBody>
          <a:bodyPr/>
          <a:lstStyle/>
          <a:p>
            <a:r>
              <a:rPr lang="en-GB" dirty="0" smtClean="0"/>
              <a:t>OC Basic Info</a:t>
            </a:r>
            <a:endParaRPr lang="en-GB" b="1" dirty="0"/>
          </a:p>
        </p:txBody>
      </p:sp>
      <p:pic>
        <p:nvPicPr>
          <p:cNvPr id="46" name="Picture 4" descr="http://remotesensing.spiedigitallibrary.org/data/Journals/APPRES/926148/JARS_7_1_073558_f00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838200"/>
            <a:ext cx="5173497" cy="3456384"/>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Text Box 26"/>
          <p:cNvSpPr txBox="1">
            <a:spLocks noChangeArrowheads="1"/>
          </p:cNvSpPr>
          <p:nvPr/>
        </p:nvSpPr>
        <p:spPr bwMode="auto">
          <a:xfrm>
            <a:off x="533400" y="4267200"/>
            <a:ext cx="7772400"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GB" sz="2000" dirty="0">
                <a:solidFill>
                  <a:srgbClr val="0070C0"/>
                </a:solidFill>
                <a:latin typeface="Calibri" charset="0"/>
              </a:rPr>
              <a:t>The bulk, or large-scale, optical properties of water are conveniently divided into two mutually exclusive classes: INHERENT</a:t>
            </a:r>
            <a:r>
              <a:rPr lang="en-GB" sz="2000" b="1" dirty="0">
                <a:solidFill>
                  <a:srgbClr val="0070C0"/>
                </a:solidFill>
                <a:latin typeface="Calibri" charset="0"/>
              </a:rPr>
              <a:t> </a:t>
            </a:r>
            <a:r>
              <a:rPr lang="en-GB" sz="2000" dirty="0">
                <a:solidFill>
                  <a:srgbClr val="0070C0"/>
                </a:solidFill>
                <a:latin typeface="Calibri" charset="0"/>
              </a:rPr>
              <a:t>and </a:t>
            </a:r>
            <a:r>
              <a:rPr lang="en-GB" sz="2000" b="1" dirty="0" smtClean="0">
                <a:solidFill>
                  <a:srgbClr val="0070C0"/>
                </a:solidFill>
                <a:latin typeface="Calibri" charset="0"/>
              </a:rPr>
              <a:t>APPARENT</a:t>
            </a:r>
            <a:endParaRPr lang="en-GB" sz="2000" dirty="0">
              <a:solidFill>
                <a:srgbClr val="0070C0"/>
              </a:solidFill>
              <a:latin typeface="Calibri" charset="0"/>
            </a:endParaRPr>
          </a:p>
          <a:p>
            <a:endParaRPr lang="en-GB" sz="2500" dirty="0">
              <a:solidFill>
                <a:srgbClr val="0070C0"/>
              </a:solidFill>
              <a:latin typeface="Calibri" charset="0"/>
            </a:endParaRPr>
          </a:p>
          <a:p>
            <a:r>
              <a:rPr lang="en-GB" sz="2800" b="1" dirty="0" smtClean="0">
                <a:solidFill>
                  <a:srgbClr val="0070C0"/>
                </a:solidFill>
                <a:latin typeface="Calibri" charset="0"/>
              </a:rPr>
              <a:t>APPARENT </a:t>
            </a:r>
            <a:r>
              <a:rPr lang="en-GB" sz="2500" b="1" dirty="0">
                <a:solidFill>
                  <a:srgbClr val="0070C0"/>
                </a:solidFill>
                <a:latin typeface="Calibri" charset="0"/>
              </a:rPr>
              <a:t>OPTICAL PROPERTIES </a:t>
            </a:r>
            <a:r>
              <a:rPr lang="en-GB" sz="2000" dirty="0" smtClean="0">
                <a:solidFill>
                  <a:srgbClr val="0070C0"/>
                </a:solidFill>
                <a:latin typeface="Calibri" charset="0"/>
              </a:rPr>
              <a:t>(</a:t>
            </a:r>
            <a:r>
              <a:rPr lang="en-GB" sz="2000" dirty="0">
                <a:solidFill>
                  <a:srgbClr val="0070C0"/>
                </a:solidFill>
                <a:latin typeface="Calibri" charset="0"/>
              </a:rPr>
              <a:t>AOPs) are those properties that depend both on the medium (the IOPs) and on the geometric (directional) structure of the ambient light field, and that display enough regular features and stability to be useful descriptors of the water </a:t>
            </a:r>
            <a:r>
              <a:rPr lang="en-GB" sz="2000" dirty="0" smtClean="0">
                <a:solidFill>
                  <a:srgbClr val="0070C0"/>
                </a:solidFill>
                <a:latin typeface="Calibri" charset="0"/>
              </a:rPr>
              <a:t>body</a:t>
            </a:r>
            <a:endParaRPr lang="en-GB" sz="2000" dirty="0">
              <a:solidFill>
                <a:srgbClr val="0070C0"/>
              </a:solidFill>
              <a:latin typeface="Calibri" charset="0"/>
            </a:endParaRPr>
          </a:p>
        </p:txBody>
      </p:sp>
      <p:sp>
        <p:nvSpPr>
          <p:cNvPr id="6" name="Text Box 26"/>
          <p:cNvSpPr txBox="1">
            <a:spLocks noChangeArrowheads="1"/>
          </p:cNvSpPr>
          <p:nvPr/>
        </p:nvSpPr>
        <p:spPr bwMode="auto">
          <a:xfrm>
            <a:off x="5572177" y="1143000"/>
            <a:ext cx="3605781"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GB" sz="2000" b="1" dirty="0" smtClean="0">
                <a:solidFill>
                  <a:srgbClr val="0070C0"/>
                </a:solidFill>
                <a:latin typeface="Calibri" charset="0"/>
              </a:rPr>
              <a:t>Light emitted from the sun INTERACTS with the SEAWATER and its CONSTITUENTS before being captured by the remote sensor</a:t>
            </a:r>
            <a:endParaRPr lang="en-GB" sz="2000" b="1" dirty="0">
              <a:solidFill>
                <a:srgbClr val="0070C0"/>
              </a:solidFill>
              <a:latin typeface="Calibri" charset="0"/>
            </a:endParaRPr>
          </a:p>
        </p:txBody>
      </p:sp>
    </p:spTree>
    <p:extLst>
      <p:ext uri="{BB962C8B-B14F-4D97-AF65-F5344CB8AC3E}">
        <p14:creationId xmlns:p14="http://schemas.microsoft.com/office/powerpoint/2010/main" val="898614852"/>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2324100" y="0"/>
            <a:ext cx="4495800" cy="1141413"/>
          </a:xfrm>
        </p:spPr>
        <p:txBody>
          <a:bodyPr/>
          <a:lstStyle/>
          <a:p>
            <a:r>
              <a:rPr lang="en-GB" dirty="0" smtClean="0"/>
              <a:t>OC Basic Info</a:t>
            </a:r>
            <a:endParaRPr lang="en-GB" b="1" dirty="0"/>
          </a:p>
        </p:txBody>
      </p:sp>
      <p:sp>
        <p:nvSpPr>
          <p:cNvPr id="6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7" name="Arco 26"/>
          <p:cNvSpPr>
            <a:spLocks noChangeAspect="1"/>
          </p:cNvSpPr>
          <p:nvPr/>
        </p:nvSpPr>
        <p:spPr>
          <a:xfrm>
            <a:off x="828902" y="4572000"/>
            <a:ext cx="1799998" cy="1689875"/>
          </a:xfrm>
          <a:prstGeom prst="arc">
            <a:avLst>
              <a:gd name="adj1" fmla="val 10785417"/>
              <a:gd name="adj2" fmla="val 0"/>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8" name="Connettore 2 37"/>
          <p:cNvCxnSpPr/>
          <p:nvPr/>
        </p:nvCxnSpPr>
        <p:spPr>
          <a:xfrm>
            <a:off x="508000" y="4576316"/>
            <a:ext cx="360000" cy="360000"/>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Connettore 2 38"/>
          <p:cNvCxnSpPr/>
          <p:nvPr/>
        </p:nvCxnSpPr>
        <p:spPr>
          <a:xfrm>
            <a:off x="990600" y="4191000"/>
            <a:ext cx="216000" cy="360000"/>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Connettore 2 39"/>
          <p:cNvCxnSpPr/>
          <p:nvPr/>
        </p:nvCxnSpPr>
        <p:spPr>
          <a:xfrm>
            <a:off x="1392238" y="4064000"/>
            <a:ext cx="72000" cy="360000"/>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CasellaDiTesto 42"/>
          <p:cNvSpPr txBox="1"/>
          <p:nvPr/>
        </p:nvSpPr>
        <p:spPr>
          <a:xfrm>
            <a:off x="1143000" y="4876800"/>
            <a:ext cx="1199880" cy="553998"/>
          </a:xfrm>
          <a:prstGeom prst="rect">
            <a:avLst/>
          </a:prstGeom>
          <a:noFill/>
        </p:spPr>
        <p:txBody>
          <a:bodyPr wrap="none" rtlCol="0">
            <a:spAutoFit/>
          </a:bodyPr>
          <a:lstStyle/>
          <a:p>
            <a:r>
              <a:rPr lang="es-ES_tradnl" sz="3000" dirty="0" smtClean="0">
                <a:solidFill>
                  <a:srgbClr val="000000"/>
                </a:solidFill>
              </a:rPr>
              <a:t>E</a:t>
            </a:r>
            <a:r>
              <a:rPr lang="es-ES_tradnl" sz="3000" baseline="-25000" dirty="0" smtClean="0">
                <a:solidFill>
                  <a:srgbClr val="000000"/>
                </a:solidFill>
              </a:rPr>
              <a:t>d</a:t>
            </a:r>
            <a:r>
              <a:rPr lang="es-ES_tradnl" sz="3000" dirty="0" smtClean="0">
                <a:solidFill>
                  <a:srgbClr val="000000"/>
                </a:solidFill>
              </a:rPr>
              <a:t>(</a:t>
            </a:r>
            <a:r>
              <a:rPr lang="en-GB" sz="3000" b="1" dirty="0" smtClean="0">
                <a:solidFill>
                  <a:srgbClr val="000000"/>
                </a:solidFill>
                <a:latin typeface="Symbol" charset="2"/>
                <a:cs typeface="Symbol" charset="2"/>
              </a:rPr>
              <a:t>l,</a:t>
            </a:r>
            <a:r>
              <a:rPr lang="es-ES_tradnl" sz="3000" dirty="0" smtClean="0">
                <a:solidFill>
                  <a:srgbClr val="000000"/>
                </a:solidFill>
              </a:rPr>
              <a:t>z)</a:t>
            </a:r>
            <a:endParaRPr lang="en-GB" sz="3000" dirty="0">
              <a:solidFill>
                <a:srgbClr val="000000"/>
              </a:solidFill>
            </a:endParaRPr>
          </a:p>
        </p:txBody>
      </p:sp>
      <p:cxnSp>
        <p:nvCxnSpPr>
          <p:cNvPr id="20" name="Connettore 2 19"/>
          <p:cNvCxnSpPr/>
          <p:nvPr/>
        </p:nvCxnSpPr>
        <p:spPr>
          <a:xfrm flipH="1">
            <a:off x="2553900" y="4576316"/>
            <a:ext cx="360000" cy="360000"/>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flipH="1">
            <a:off x="1714500" y="4030216"/>
            <a:ext cx="0" cy="360000"/>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p:cNvCxnSpPr/>
          <p:nvPr/>
        </p:nvCxnSpPr>
        <p:spPr>
          <a:xfrm flipH="1">
            <a:off x="2676600" y="5118602"/>
            <a:ext cx="504000" cy="179997"/>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p:cNvCxnSpPr/>
          <p:nvPr/>
        </p:nvCxnSpPr>
        <p:spPr>
          <a:xfrm>
            <a:off x="228600" y="5118602"/>
            <a:ext cx="504000" cy="179997"/>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flipH="1">
            <a:off x="2209800" y="4191000"/>
            <a:ext cx="216000" cy="360000"/>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flipH="1">
            <a:off x="2006600" y="4068316"/>
            <a:ext cx="72000" cy="360000"/>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CasellaDiTesto 29"/>
          <p:cNvSpPr txBox="1"/>
          <p:nvPr/>
        </p:nvSpPr>
        <p:spPr>
          <a:xfrm>
            <a:off x="76200" y="1143000"/>
            <a:ext cx="3276600" cy="1785104"/>
          </a:xfrm>
          <a:prstGeom prst="rect">
            <a:avLst/>
          </a:prstGeom>
          <a:solidFill>
            <a:schemeClr val="bg1"/>
          </a:solidFill>
        </p:spPr>
        <p:txBody>
          <a:bodyPr wrap="square" rtlCol="0">
            <a:spAutoFit/>
          </a:bodyPr>
          <a:lstStyle/>
          <a:p>
            <a:r>
              <a:rPr lang="en-GB" sz="2200" dirty="0" smtClean="0"/>
              <a:t>The spectral </a:t>
            </a:r>
            <a:r>
              <a:rPr lang="en-GB" sz="2200" dirty="0" err="1" smtClean="0"/>
              <a:t>downwelling</a:t>
            </a:r>
            <a:r>
              <a:rPr lang="en-GB" sz="2200" dirty="0" smtClean="0"/>
              <a:t> Irradiance (E</a:t>
            </a:r>
            <a:r>
              <a:rPr lang="en-GB" sz="2200" baseline="-25000" dirty="0" smtClean="0"/>
              <a:t>d</a:t>
            </a:r>
            <a:r>
              <a:rPr lang="en-GB" sz="2200" dirty="0" smtClean="0"/>
              <a:t>) is the total amount of light reaching a surface area element, from all the upward directions</a:t>
            </a:r>
            <a:endParaRPr lang="en-GB" sz="2200" dirty="0"/>
          </a:p>
        </p:txBody>
      </p:sp>
    </p:spTree>
    <p:extLst>
      <p:ext uri="{BB962C8B-B14F-4D97-AF65-F5344CB8AC3E}">
        <p14:creationId xmlns:p14="http://schemas.microsoft.com/office/powerpoint/2010/main" val="1185512109"/>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magin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990600"/>
            <a:ext cx="6019800" cy="5267325"/>
          </a:xfrm>
          <a:prstGeom prst="rect">
            <a:avLst/>
          </a:prstGeom>
        </p:spPr>
      </p:pic>
      <p:pic>
        <p:nvPicPr>
          <p:cNvPr id="47" name="Immagin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2828925"/>
            <a:ext cx="544371" cy="1633113"/>
          </a:xfrm>
          <a:prstGeom prst="rect">
            <a:avLst/>
          </a:prstGeom>
        </p:spPr>
      </p:pic>
      <p:pic>
        <p:nvPicPr>
          <p:cNvPr id="48" name="Immagine 47" descr="StationLocationwb14_005d.ct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4733925"/>
            <a:ext cx="2794000" cy="1676400"/>
          </a:xfrm>
          <a:prstGeom prst="rect">
            <a:avLst/>
          </a:prstGeom>
        </p:spPr>
      </p:pic>
      <p:sp>
        <p:nvSpPr>
          <p:cNvPr id="55" name="Rettangolo 54"/>
          <p:cNvSpPr/>
          <p:nvPr/>
        </p:nvSpPr>
        <p:spPr>
          <a:xfrm>
            <a:off x="4953000" y="3362325"/>
            <a:ext cx="2852063" cy="584776"/>
          </a:xfrm>
          <a:prstGeom prst="rect">
            <a:avLst/>
          </a:prstGeom>
        </p:spPr>
        <p:txBody>
          <a:bodyPr wrap="none">
            <a:spAutoFit/>
          </a:bodyPr>
          <a:lstStyle/>
          <a:p>
            <a:pPr lvl="0" algn="ctr"/>
            <a:r>
              <a:rPr lang="es-ES_tradnl" sz="3200" dirty="0">
                <a:solidFill>
                  <a:prstClr val="black"/>
                </a:solidFill>
                <a:sym typeface="Wingdings" panose="05000000000000000000" pitchFamily="2" charset="2"/>
              </a:rPr>
              <a:t>E</a:t>
            </a:r>
            <a:r>
              <a:rPr lang="es-ES_tradnl" sz="3200" baseline="-25000" dirty="0">
                <a:solidFill>
                  <a:prstClr val="black"/>
                </a:solidFill>
                <a:sym typeface="Wingdings" panose="05000000000000000000" pitchFamily="2" charset="2"/>
              </a:rPr>
              <a:t>d</a:t>
            </a:r>
            <a:r>
              <a:rPr lang="es-ES_tradnl" sz="3200" dirty="0">
                <a:solidFill>
                  <a:prstClr val="black"/>
                </a:solidFill>
                <a:sym typeface="Wingdings" panose="05000000000000000000" pitchFamily="2" charset="2"/>
              </a:rPr>
              <a:t>(z)</a:t>
            </a:r>
            <a:r>
              <a:rPr lang="es-ES_tradnl" sz="3200" dirty="0">
                <a:solidFill>
                  <a:prstClr val="black"/>
                </a:solidFill>
                <a:sym typeface="Symbol"/>
              </a:rPr>
              <a:t> E</a:t>
            </a:r>
            <a:r>
              <a:rPr lang="es-ES_tradnl" sz="3200" baseline="-25000" dirty="0">
                <a:solidFill>
                  <a:prstClr val="black"/>
                </a:solidFill>
                <a:sym typeface="Symbol"/>
              </a:rPr>
              <a:t>d</a:t>
            </a:r>
            <a:r>
              <a:rPr lang="es-ES_tradnl" sz="3200" dirty="0">
                <a:solidFill>
                  <a:prstClr val="black"/>
                </a:solidFill>
                <a:sym typeface="Symbol"/>
              </a:rPr>
              <a:t>(0</a:t>
            </a:r>
            <a:r>
              <a:rPr lang="es-ES_tradnl" sz="3200" baseline="30000" dirty="0">
                <a:solidFill>
                  <a:prstClr val="black"/>
                </a:solidFill>
                <a:sym typeface="Symbol"/>
              </a:rPr>
              <a:t>-</a:t>
            </a:r>
            <a:r>
              <a:rPr lang="es-ES_tradnl" sz="3200" dirty="0">
                <a:solidFill>
                  <a:prstClr val="black"/>
                </a:solidFill>
                <a:sym typeface="Symbol"/>
              </a:rPr>
              <a:t>)e</a:t>
            </a:r>
            <a:r>
              <a:rPr lang="es-ES_tradnl" sz="3200" baseline="30000" dirty="0">
                <a:solidFill>
                  <a:prstClr val="black"/>
                </a:solidFill>
                <a:sym typeface="Symbol"/>
              </a:rPr>
              <a:t>-K</a:t>
            </a:r>
            <a:r>
              <a:rPr lang="es-ES_tradnl" sz="2000" baseline="30000" dirty="0">
                <a:solidFill>
                  <a:prstClr val="black"/>
                </a:solidFill>
                <a:sym typeface="Symbol"/>
              </a:rPr>
              <a:t>d</a:t>
            </a:r>
            <a:r>
              <a:rPr lang="es-ES_tradnl" sz="3200" baseline="30000" dirty="0">
                <a:solidFill>
                  <a:prstClr val="black"/>
                </a:solidFill>
                <a:sym typeface="Symbol"/>
              </a:rPr>
              <a:t>z</a:t>
            </a:r>
            <a:endParaRPr lang="en-GB" sz="3200" baseline="30000" dirty="0">
              <a:solidFill>
                <a:prstClr val="black"/>
              </a:solidFill>
            </a:endParaRPr>
          </a:p>
        </p:txBody>
      </p:sp>
      <p:sp>
        <p:nvSpPr>
          <p:cNvPr id="4" name="Titolo 1"/>
          <p:cNvSpPr>
            <a:spLocks noGrp="1"/>
          </p:cNvSpPr>
          <p:nvPr>
            <p:ph type="title"/>
          </p:nvPr>
        </p:nvSpPr>
        <p:spPr>
          <a:xfrm>
            <a:off x="2324100" y="0"/>
            <a:ext cx="4495800" cy="1141413"/>
          </a:xfrm>
        </p:spPr>
        <p:txBody>
          <a:bodyPr/>
          <a:lstStyle/>
          <a:p>
            <a:r>
              <a:rPr lang="en-GB" dirty="0" smtClean="0"/>
              <a:t>OC Basic Info</a:t>
            </a:r>
            <a:endParaRPr lang="en-GB" b="1" dirty="0"/>
          </a:p>
        </p:txBody>
      </p:sp>
      <p:sp>
        <p:nvSpPr>
          <p:cNvPr id="6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7" name="Arco 26"/>
          <p:cNvSpPr>
            <a:spLocks noChangeAspect="1"/>
          </p:cNvSpPr>
          <p:nvPr/>
        </p:nvSpPr>
        <p:spPr>
          <a:xfrm>
            <a:off x="828902" y="4572000"/>
            <a:ext cx="1799998" cy="1689875"/>
          </a:xfrm>
          <a:prstGeom prst="arc">
            <a:avLst>
              <a:gd name="adj1" fmla="val 10785417"/>
              <a:gd name="adj2" fmla="val 0"/>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8" name="Connettore 2 37"/>
          <p:cNvCxnSpPr/>
          <p:nvPr/>
        </p:nvCxnSpPr>
        <p:spPr>
          <a:xfrm>
            <a:off x="508000" y="4576316"/>
            <a:ext cx="360000" cy="360000"/>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Connettore 2 38"/>
          <p:cNvCxnSpPr/>
          <p:nvPr/>
        </p:nvCxnSpPr>
        <p:spPr>
          <a:xfrm>
            <a:off x="990600" y="4191000"/>
            <a:ext cx="216000" cy="360000"/>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Connettore 2 39"/>
          <p:cNvCxnSpPr/>
          <p:nvPr/>
        </p:nvCxnSpPr>
        <p:spPr>
          <a:xfrm>
            <a:off x="1392238" y="4064000"/>
            <a:ext cx="72000" cy="360000"/>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ttore 2 19"/>
          <p:cNvCxnSpPr/>
          <p:nvPr/>
        </p:nvCxnSpPr>
        <p:spPr>
          <a:xfrm flipH="1">
            <a:off x="2553900" y="4576316"/>
            <a:ext cx="360000" cy="360000"/>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flipH="1">
            <a:off x="1714500" y="4030216"/>
            <a:ext cx="0" cy="360000"/>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p:cNvCxnSpPr/>
          <p:nvPr/>
        </p:nvCxnSpPr>
        <p:spPr>
          <a:xfrm flipH="1">
            <a:off x="2676600" y="5118602"/>
            <a:ext cx="504000" cy="179997"/>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p:cNvCxnSpPr/>
          <p:nvPr/>
        </p:nvCxnSpPr>
        <p:spPr>
          <a:xfrm>
            <a:off x="228600" y="5118602"/>
            <a:ext cx="504000" cy="179997"/>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flipH="1">
            <a:off x="2209800" y="4191000"/>
            <a:ext cx="216000" cy="360000"/>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flipH="1">
            <a:off x="2006600" y="4068316"/>
            <a:ext cx="72000" cy="360000"/>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CasellaDiTesto 30"/>
          <p:cNvSpPr txBox="1"/>
          <p:nvPr/>
        </p:nvSpPr>
        <p:spPr>
          <a:xfrm>
            <a:off x="1143000" y="4876800"/>
            <a:ext cx="1199880" cy="553998"/>
          </a:xfrm>
          <a:prstGeom prst="rect">
            <a:avLst/>
          </a:prstGeom>
          <a:noFill/>
        </p:spPr>
        <p:txBody>
          <a:bodyPr wrap="none" rtlCol="0">
            <a:spAutoFit/>
          </a:bodyPr>
          <a:lstStyle/>
          <a:p>
            <a:r>
              <a:rPr lang="es-ES_tradnl" sz="3000" dirty="0" smtClean="0">
                <a:solidFill>
                  <a:srgbClr val="000000"/>
                </a:solidFill>
              </a:rPr>
              <a:t>E</a:t>
            </a:r>
            <a:r>
              <a:rPr lang="es-ES_tradnl" sz="3000" baseline="-25000" dirty="0" smtClean="0">
                <a:solidFill>
                  <a:srgbClr val="000000"/>
                </a:solidFill>
              </a:rPr>
              <a:t>d</a:t>
            </a:r>
            <a:r>
              <a:rPr lang="es-ES_tradnl" sz="3000" dirty="0" smtClean="0">
                <a:solidFill>
                  <a:srgbClr val="000000"/>
                </a:solidFill>
              </a:rPr>
              <a:t>(</a:t>
            </a:r>
            <a:r>
              <a:rPr lang="en-GB" sz="3000" b="1" dirty="0" smtClean="0">
                <a:solidFill>
                  <a:srgbClr val="000000"/>
                </a:solidFill>
                <a:latin typeface="Symbol" charset="2"/>
                <a:cs typeface="Symbol" charset="2"/>
              </a:rPr>
              <a:t>l,</a:t>
            </a:r>
            <a:r>
              <a:rPr lang="es-ES_tradnl" sz="3000" dirty="0" smtClean="0">
                <a:solidFill>
                  <a:srgbClr val="000000"/>
                </a:solidFill>
              </a:rPr>
              <a:t>z)</a:t>
            </a:r>
            <a:endParaRPr lang="en-GB" sz="3000" dirty="0">
              <a:solidFill>
                <a:srgbClr val="000000"/>
              </a:solidFill>
            </a:endParaRPr>
          </a:p>
        </p:txBody>
      </p:sp>
      <p:sp>
        <p:nvSpPr>
          <p:cNvPr id="32" name="Rettangolo 31"/>
          <p:cNvSpPr/>
          <p:nvPr/>
        </p:nvSpPr>
        <p:spPr>
          <a:xfrm>
            <a:off x="4584700" y="5943600"/>
            <a:ext cx="1390124" cy="323165"/>
          </a:xfrm>
          <a:prstGeom prst="rect">
            <a:avLst/>
          </a:prstGeom>
        </p:spPr>
        <p:txBody>
          <a:bodyPr wrap="none">
            <a:spAutoFit/>
          </a:bodyPr>
          <a:lstStyle/>
          <a:p>
            <a:r>
              <a:rPr lang="en-GB" sz="1500" dirty="0" smtClean="0">
                <a:solidFill>
                  <a:prstClr val="black"/>
                </a:solidFill>
                <a:sym typeface="Symbol"/>
              </a:rPr>
              <a:t>April 12</a:t>
            </a:r>
            <a:r>
              <a:rPr lang="en-GB" sz="1500" baseline="30000" dirty="0" smtClean="0">
                <a:solidFill>
                  <a:prstClr val="black"/>
                </a:solidFill>
                <a:sym typeface="Symbol"/>
              </a:rPr>
              <a:t>th</a:t>
            </a:r>
            <a:r>
              <a:rPr lang="en-GB" sz="1500" dirty="0" smtClean="0">
                <a:solidFill>
                  <a:prstClr val="black"/>
                </a:solidFill>
                <a:sym typeface="Symbol"/>
              </a:rPr>
              <a:t>, 2014</a:t>
            </a:r>
            <a:endParaRPr lang="en-GB" sz="1500" baseline="-25000" dirty="0"/>
          </a:p>
        </p:txBody>
      </p:sp>
      <p:sp>
        <p:nvSpPr>
          <p:cNvPr id="34" name="CasellaDiTesto 33"/>
          <p:cNvSpPr txBox="1"/>
          <p:nvPr/>
        </p:nvSpPr>
        <p:spPr>
          <a:xfrm>
            <a:off x="76200" y="1143000"/>
            <a:ext cx="3276600" cy="1785104"/>
          </a:xfrm>
          <a:prstGeom prst="rect">
            <a:avLst/>
          </a:prstGeom>
          <a:solidFill>
            <a:schemeClr val="bg1"/>
          </a:solidFill>
        </p:spPr>
        <p:txBody>
          <a:bodyPr wrap="square" rtlCol="0">
            <a:spAutoFit/>
          </a:bodyPr>
          <a:lstStyle/>
          <a:p>
            <a:r>
              <a:rPr lang="en-GB" sz="2200" dirty="0" smtClean="0"/>
              <a:t>The spectral </a:t>
            </a:r>
            <a:r>
              <a:rPr lang="en-GB" sz="2200" dirty="0" err="1" smtClean="0"/>
              <a:t>downwelling</a:t>
            </a:r>
            <a:r>
              <a:rPr lang="en-GB" sz="2200" dirty="0" smtClean="0"/>
              <a:t> Irradiance (E</a:t>
            </a:r>
            <a:r>
              <a:rPr lang="en-GB" sz="2200" baseline="-25000" dirty="0" smtClean="0"/>
              <a:t>d</a:t>
            </a:r>
            <a:r>
              <a:rPr lang="en-GB" sz="2200" dirty="0" smtClean="0"/>
              <a:t>) is the total amount of light reaching a surface area element, from all the upward directions</a:t>
            </a:r>
            <a:endParaRPr lang="en-GB" sz="2200" dirty="0"/>
          </a:p>
        </p:txBody>
      </p:sp>
    </p:spTree>
    <p:extLst>
      <p:ext uri="{BB962C8B-B14F-4D97-AF65-F5344CB8AC3E}">
        <p14:creationId xmlns:p14="http://schemas.microsoft.com/office/powerpoint/2010/main" val="1959110159"/>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2324100" y="0"/>
            <a:ext cx="4495800" cy="1141413"/>
          </a:xfrm>
        </p:spPr>
        <p:txBody>
          <a:bodyPr/>
          <a:lstStyle/>
          <a:p>
            <a:r>
              <a:rPr lang="en-GB" dirty="0" smtClean="0"/>
              <a:t>OC Basic Info</a:t>
            </a:r>
            <a:endParaRPr lang="en-GB" b="1" dirty="0"/>
          </a:p>
        </p:txBody>
      </p:sp>
      <p:sp>
        <p:nvSpPr>
          <p:cNvPr id="6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0" name="Rettangolo 29"/>
          <p:cNvSpPr/>
          <p:nvPr/>
        </p:nvSpPr>
        <p:spPr>
          <a:xfrm>
            <a:off x="5450133" y="3695343"/>
            <a:ext cx="1857800" cy="2400657"/>
          </a:xfrm>
          <a:prstGeom prst="rect">
            <a:avLst/>
          </a:prstGeom>
        </p:spPr>
        <p:txBody>
          <a:bodyPr wrap="none">
            <a:spAutoFit/>
          </a:bodyPr>
          <a:lstStyle/>
          <a:p>
            <a:pPr lvl="0" algn="ctr"/>
            <a:r>
              <a:rPr lang="es-ES_tradnl" sz="15000" dirty="0" smtClean="0">
                <a:solidFill>
                  <a:prstClr val="black"/>
                </a:solidFill>
                <a:sym typeface="Wingdings" panose="05000000000000000000" pitchFamily="2" charset="2"/>
              </a:rPr>
              <a:t>K</a:t>
            </a:r>
            <a:r>
              <a:rPr lang="es-ES_tradnl" sz="15000" baseline="-25000" dirty="0" smtClean="0">
                <a:solidFill>
                  <a:prstClr val="black"/>
                </a:solidFill>
                <a:sym typeface="Wingdings" panose="05000000000000000000" pitchFamily="2" charset="2"/>
              </a:rPr>
              <a:t>d</a:t>
            </a:r>
            <a:endParaRPr lang="en-GB" sz="15000" baseline="30000" dirty="0">
              <a:solidFill>
                <a:prstClr val="black"/>
              </a:solidFill>
            </a:endParaRPr>
          </a:p>
        </p:txBody>
      </p:sp>
      <p:sp>
        <p:nvSpPr>
          <p:cNvPr id="2" name="Freccia circolare a sinistra 1"/>
          <p:cNvSpPr/>
          <p:nvPr/>
        </p:nvSpPr>
        <p:spPr>
          <a:xfrm rot="20712928">
            <a:off x="6858000" y="3586495"/>
            <a:ext cx="685800" cy="990600"/>
          </a:xfrm>
          <a:prstGeom prst="curvedLeftArrow">
            <a:avLst/>
          </a:prstGeom>
          <a:solidFill>
            <a:schemeClr val="tx1"/>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33" name="Rettangolo 32"/>
          <p:cNvSpPr/>
          <p:nvPr/>
        </p:nvSpPr>
        <p:spPr>
          <a:xfrm>
            <a:off x="4950165" y="2882900"/>
            <a:ext cx="2873035" cy="1077218"/>
          </a:xfrm>
          <a:prstGeom prst="rect">
            <a:avLst/>
          </a:prstGeom>
          <a:solidFill>
            <a:srgbClr val="FFFFFF"/>
          </a:solidFill>
        </p:spPr>
        <p:txBody>
          <a:bodyPr wrap="none">
            <a:spAutoFit/>
          </a:bodyPr>
          <a:lstStyle/>
          <a:p>
            <a:pPr lvl="0" algn="ctr"/>
            <a:endParaRPr lang="es-ES_tradnl" sz="3200" dirty="0" smtClean="0">
              <a:solidFill>
                <a:prstClr val="black"/>
              </a:solidFill>
              <a:sym typeface="Wingdings" panose="05000000000000000000" pitchFamily="2" charset="2"/>
            </a:endParaRPr>
          </a:p>
          <a:p>
            <a:pPr algn="ctr"/>
            <a:r>
              <a:rPr lang="es-ES_tradnl" sz="3200" dirty="0">
                <a:solidFill>
                  <a:prstClr val="black"/>
                </a:solidFill>
                <a:sym typeface="Wingdings" panose="05000000000000000000" pitchFamily="2" charset="2"/>
              </a:rPr>
              <a:t>E</a:t>
            </a:r>
            <a:r>
              <a:rPr lang="es-ES_tradnl" sz="3200" baseline="-25000" dirty="0">
                <a:solidFill>
                  <a:prstClr val="black"/>
                </a:solidFill>
                <a:sym typeface="Wingdings" panose="05000000000000000000" pitchFamily="2" charset="2"/>
              </a:rPr>
              <a:t>d</a:t>
            </a:r>
            <a:r>
              <a:rPr lang="es-ES_tradnl" sz="3200" dirty="0">
                <a:solidFill>
                  <a:prstClr val="black"/>
                </a:solidFill>
                <a:sym typeface="Wingdings" panose="05000000000000000000" pitchFamily="2" charset="2"/>
              </a:rPr>
              <a:t>(z)</a:t>
            </a:r>
            <a:r>
              <a:rPr lang="es-ES_tradnl" sz="3200" dirty="0">
                <a:solidFill>
                  <a:prstClr val="black"/>
                </a:solidFill>
                <a:sym typeface="Symbol"/>
              </a:rPr>
              <a:t> E</a:t>
            </a:r>
            <a:r>
              <a:rPr lang="es-ES_tradnl" sz="3200" baseline="-25000" dirty="0">
                <a:solidFill>
                  <a:prstClr val="black"/>
                </a:solidFill>
                <a:sym typeface="Symbol"/>
              </a:rPr>
              <a:t>d</a:t>
            </a:r>
            <a:r>
              <a:rPr lang="es-ES_tradnl" sz="3200" dirty="0">
                <a:solidFill>
                  <a:prstClr val="black"/>
                </a:solidFill>
                <a:sym typeface="Symbol"/>
              </a:rPr>
              <a:t>(0</a:t>
            </a:r>
            <a:r>
              <a:rPr lang="es-ES_tradnl" sz="3200" baseline="30000" dirty="0">
                <a:solidFill>
                  <a:prstClr val="black"/>
                </a:solidFill>
                <a:sym typeface="Symbol"/>
              </a:rPr>
              <a:t>-</a:t>
            </a:r>
            <a:r>
              <a:rPr lang="es-ES_tradnl" sz="3200" dirty="0">
                <a:solidFill>
                  <a:prstClr val="black"/>
                </a:solidFill>
                <a:sym typeface="Symbol"/>
              </a:rPr>
              <a:t>)e</a:t>
            </a:r>
            <a:r>
              <a:rPr lang="es-ES_tradnl" sz="3200" baseline="30000" dirty="0">
                <a:solidFill>
                  <a:prstClr val="black"/>
                </a:solidFill>
                <a:sym typeface="Symbol"/>
              </a:rPr>
              <a:t>-</a:t>
            </a:r>
            <a:r>
              <a:rPr lang="es-ES_tradnl" sz="3200" baseline="30000" dirty="0" smtClean="0">
                <a:solidFill>
                  <a:prstClr val="black"/>
                </a:solidFill>
                <a:sym typeface="Symbol"/>
              </a:rPr>
              <a:t>K</a:t>
            </a:r>
            <a:r>
              <a:rPr lang="es-ES_tradnl" sz="2000" baseline="30000" dirty="0" smtClean="0">
                <a:solidFill>
                  <a:prstClr val="black"/>
                </a:solidFill>
                <a:sym typeface="Symbol"/>
              </a:rPr>
              <a:t>d</a:t>
            </a:r>
            <a:r>
              <a:rPr lang="es-ES_tradnl" sz="3200" baseline="30000" dirty="0" smtClean="0">
                <a:solidFill>
                  <a:prstClr val="black"/>
                </a:solidFill>
                <a:sym typeface="Symbol"/>
              </a:rPr>
              <a:t>z</a:t>
            </a:r>
            <a:endParaRPr lang="es-ES_tradnl" sz="3200" dirty="0" smtClean="0">
              <a:solidFill>
                <a:prstClr val="black"/>
              </a:solidFill>
              <a:sym typeface="Wingdings" panose="05000000000000000000" pitchFamily="2" charset="2"/>
            </a:endParaRPr>
          </a:p>
        </p:txBody>
      </p:sp>
      <p:sp>
        <p:nvSpPr>
          <p:cNvPr id="35" name="Content Placeholder 2"/>
          <p:cNvSpPr>
            <a:spLocks noGrp="1"/>
          </p:cNvSpPr>
          <p:nvPr>
            <p:ph idx="1"/>
          </p:nvPr>
        </p:nvSpPr>
        <p:spPr>
          <a:xfrm>
            <a:off x="457200" y="990601"/>
            <a:ext cx="8229600" cy="2514600"/>
          </a:xfrm>
        </p:spPr>
        <p:txBody>
          <a:bodyPr>
            <a:normAutofit/>
          </a:bodyPr>
          <a:lstStyle/>
          <a:p>
            <a:r>
              <a:rPr lang="en-US" dirty="0" smtClean="0"/>
              <a:t>is the </a:t>
            </a:r>
            <a:r>
              <a:rPr lang="en-US" dirty="0"/>
              <a:t>vertical attenuation coefficient for downward irradiance </a:t>
            </a:r>
            <a:r>
              <a:rPr lang="en-US" dirty="0" smtClean="0"/>
              <a:t>and </a:t>
            </a:r>
            <a:r>
              <a:rPr lang="en-US" dirty="0"/>
              <a:t>describes the rate of change of </a:t>
            </a:r>
            <a:r>
              <a:rPr lang="en-US" dirty="0" smtClean="0"/>
              <a:t>E</a:t>
            </a:r>
            <a:r>
              <a:rPr lang="en-US" baseline="-25000" dirty="0" smtClean="0"/>
              <a:t>d</a:t>
            </a:r>
            <a:r>
              <a:rPr lang="en-US" dirty="0" smtClean="0"/>
              <a:t>(</a:t>
            </a:r>
            <a:r>
              <a:rPr lang="en-US" dirty="0" smtClean="0">
                <a:latin typeface="Symbol" charset="2"/>
                <a:cs typeface="Symbol" charset="2"/>
              </a:rPr>
              <a:t>l</a:t>
            </a:r>
            <a:r>
              <a:rPr lang="en-US" dirty="0" smtClean="0"/>
              <a:t>) with depth</a:t>
            </a:r>
            <a:endParaRPr lang="en-US" dirty="0"/>
          </a:p>
        </p:txBody>
      </p:sp>
    </p:spTree>
    <p:extLst>
      <p:ext uri="{BB962C8B-B14F-4D97-AF65-F5344CB8AC3E}">
        <p14:creationId xmlns:p14="http://schemas.microsoft.com/office/powerpoint/2010/main" val="3773190244"/>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2324100" y="0"/>
            <a:ext cx="4495800" cy="1141413"/>
          </a:xfrm>
        </p:spPr>
        <p:txBody>
          <a:bodyPr/>
          <a:lstStyle/>
          <a:p>
            <a:r>
              <a:rPr lang="en-GB" dirty="0" smtClean="0"/>
              <a:t>OC Basic Info</a:t>
            </a:r>
            <a:endParaRPr lang="en-GB" b="1" dirty="0"/>
          </a:p>
        </p:txBody>
      </p:sp>
      <p:sp>
        <p:nvSpPr>
          <p:cNvPr id="6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0" name="Rettangolo 29"/>
          <p:cNvSpPr/>
          <p:nvPr/>
        </p:nvSpPr>
        <p:spPr>
          <a:xfrm>
            <a:off x="5450133" y="3695343"/>
            <a:ext cx="1857800" cy="2400657"/>
          </a:xfrm>
          <a:prstGeom prst="rect">
            <a:avLst/>
          </a:prstGeom>
        </p:spPr>
        <p:txBody>
          <a:bodyPr wrap="none">
            <a:spAutoFit/>
          </a:bodyPr>
          <a:lstStyle/>
          <a:p>
            <a:pPr lvl="0" algn="ctr"/>
            <a:r>
              <a:rPr lang="es-ES_tradnl" sz="15000" dirty="0" smtClean="0">
                <a:solidFill>
                  <a:prstClr val="black"/>
                </a:solidFill>
                <a:sym typeface="Wingdings" panose="05000000000000000000" pitchFamily="2" charset="2"/>
              </a:rPr>
              <a:t>K</a:t>
            </a:r>
            <a:r>
              <a:rPr lang="es-ES_tradnl" sz="15000" baseline="-25000" dirty="0" smtClean="0">
                <a:solidFill>
                  <a:prstClr val="black"/>
                </a:solidFill>
                <a:sym typeface="Wingdings" panose="05000000000000000000" pitchFamily="2" charset="2"/>
              </a:rPr>
              <a:t>d</a:t>
            </a:r>
            <a:endParaRPr lang="en-GB" sz="15000" baseline="30000" dirty="0">
              <a:solidFill>
                <a:prstClr val="black"/>
              </a:solidFill>
            </a:endParaRPr>
          </a:p>
        </p:txBody>
      </p:sp>
      <p:sp>
        <p:nvSpPr>
          <p:cNvPr id="2" name="Freccia circolare a sinistra 1"/>
          <p:cNvSpPr/>
          <p:nvPr/>
        </p:nvSpPr>
        <p:spPr>
          <a:xfrm rot="20712928">
            <a:off x="6858000" y="3586495"/>
            <a:ext cx="685800" cy="990600"/>
          </a:xfrm>
          <a:prstGeom prst="curvedLeftArrow">
            <a:avLst/>
          </a:prstGeom>
          <a:solidFill>
            <a:schemeClr val="tx1"/>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33" name="Rettangolo 32"/>
          <p:cNvSpPr/>
          <p:nvPr/>
        </p:nvSpPr>
        <p:spPr>
          <a:xfrm>
            <a:off x="4950165" y="2882900"/>
            <a:ext cx="2873035" cy="1077218"/>
          </a:xfrm>
          <a:prstGeom prst="rect">
            <a:avLst/>
          </a:prstGeom>
          <a:solidFill>
            <a:srgbClr val="FFFFFF"/>
          </a:solidFill>
        </p:spPr>
        <p:txBody>
          <a:bodyPr wrap="none">
            <a:spAutoFit/>
          </a:bodyPr>
          <a:lstStyle/>
          <a:p>
            <a:pPr lvl="0" algn="ctr"/>
            <a:endParaRPr lang="es-ES_tradnl" sz="3200" dirty="0" smtClean="0">
              <a:solidFill>
                <a:prstClr val="black"/>
              </a:solidFill>
              <a:sym typeface="Wingdings" panose="05000000000000000000" pitchFamily="2" charset="2"/>
            </a:endParaRPr>
          </a:p>
          <a:p>
            <a:pPr algn="ctr"/>
            <a:r>
              <a:rPr lang="es-ES_tradnl" sz="3200" dirty="0">
                <a:solidFill>
                  <a:prstClr val="black"/>
                </a:solidFill>
                <a:sym typeface="Wingdings" panose="05000000000000000000" pitchFamily="2" charset="2"/>
              </a:rPr>
              <a:t>E</a:t>
            </a:r>
            <a:r>
              <a:rPr lang="es-ES_tradnl" sz="3200" baseline="-25000" dirty="0">
                <a:solidFill>
                  <a:prstClr val="black"/>
                </a:solidFill>
                <a:sym typeface="Wingdings" panose="05000000000000000000" pitchFamily="2" charset="2"/>
              </a:rPr>
              <a:t>d</a:t>
            </a:r>
            <a:r>
              <a:rPr lang="es-ES_tradnl" sz="3200" dirty="0">
                <a:solidFill>
                  <a:prstClr val="black"/>
                </a:solidFill>
                <a:sym typeface="Wingdings" panose="05000000000000000000" pitchFamily="2" charset="2"/>
              </a:rPr>
              <a:t>(z)</a:t>
            </a:r>
            <a:r>
              <a:rPr lang="es-ES_tradnl" sz="3200" dirty="0">
                <a:solidFill>
                  <a:prstClr val="black"/>
                </a:solidFill>
                <a:sym typeface="Symbol"/>
              </a:rPr>
              <a:t> E</a:t>
            </a:r>
            <a:r>
              <a:rPr lang="es-ES_tradnl" sz="3200" baseline="-25000" dirty="0">
                <a:solidFill>
                  <a:prstClr val="black"/>
                </a:solidFill>
                <a:sym typeface="Symbol"/>
              </a:rPr>
              <a:t>d</a:t>
            </a:r>
            <a:r>
              <a:rPr lang="es-ES_tradnl" sz="3200" dirty="0">
                <a:solidFill>
                  <a:prstClr val="black"/>
                </a:solidFill>
                <a:sym typeface="Symbol"/>
              </a:rPr>
              <a:t>(0</a:t>
            </a:r>
            <a:r>
              <a:rPr lang="es-ES_tradnl" sz="3200" baseline="30000" dirty="0">
                <a:solidFill>
                  <a:prstClr val="black"/>
                </a:solidFill>
                <a:sym typeface="Symbol"/>
              </a:rPr>
              <a:t>-</a:t>
            </a:r>
            <a:r>
              <a:rPr lang="es-ES_tradnl" sz="3200" dirty="0">
                <a:solidFill>
                  <a:prstClr val="black"/>
                </a:solidFill>
                <a:sym typeface="Symbol"/>
              </a:rPr>
              <a:t>)e</a:t>
            </a:r>
            <a:r>
              <a:rPr lang="es-ES_tradnl" sz="3200" baseline="30000" dirty="0">
                <a:solidFill>
                  <a:prstClr val="black"/>
                </a:solidFill>
                <a:sym typeface="Symbol"/>
              </a:rPr>
              <a:t>-</a:t>
            </a:r>
            <a:r>
              <a:rPr lang="es-ES_tradnl" sz="3200" baseline="30000" dirty="0" smtClean="0">
                <a:solidFill>
                  <a:prstClr val="black"/>
                </a:solidFill>
                <a:sym typeface="Symbol"/>
              </a:rPr>
              <a:t>K</a:t>
            </a:r>
            <a:r>
              <a:rPr lang="es-ES_tradnl" sz="2000" baseline="30000" dirty="0" smtClean="0">
                <a:solidFill>
                  <a:prstClr val="black"/>
                </a:solidFill>
                <a:sym typeface="Symbol"/>
              </a:rPr>
              <a:t>d</a:t>
            </a:r>
            <a:r>
              <a:rPr lang="es-ES_tradnl" sz="3200" baseline="30000" dirty="0" smtClean="0">
                <a:solidFill>
                  <a:prstClr val="black"/>
                </a:solidFill>
                <a:sym typeface="Symbol"/>
              </a:rPr>
              <a:t>z</a:t>
            </a:r>
            <a:endParaRPr lang="es-ES_tradnl" sz="3200" dirty="0" smtClean="0">
              <a:solidFill>
                <a:prstClr val="black"/>
              </a:solidFill>
              <a:sym typeface="Wingdings" panose="05000000000000000000" pitchFamily="2" charset="2"/>
            </a:endParaRPr>
          </a:p>
        </p:txBody>
      </p:sp>
      <p:sp>
        <p:nvSpPr>
          <p:cNvPr id="35" name="Content Placeholder 2"/>
          <p:cNvSpPr>
            <a:spLocks noGrp="1"/>
          </p:cNvSpPr>
          <p:nvPr>
            <p:ph idx="1"/>
          </p:nvPr>
        </p:nvSpPr>
        <p:spPr>
          <a:xfrm>
            <a:off x="457200" y="990601"/>
            <a:ext cx="8229600" cy="2514600"/>
          </a:xfrm>
        </p:spPr>
        <p:txBody>
          <a:bodyPr>
            <a:normAutofit/>
          </a:bodyPr>
          <a:lstStyle/>
          <a:p>
            <a:r>
              <a:rPr lang="en-US" dirty="0" smtClean="0"/>
              <a:t>is the </a:t>
            </a:r>
            <a:r>
              <a:rPr lang="en-US" dirty="0"/>
              <a:t>vertical attenuation coefficient for downward irradiance </a:t>
            </a:r>
            <a:r>
              <a:rPr lang="en-US" dirty="0" smtClean="0"/>
              <a:t>and </a:t>
            </a:r>
            <a:r>
              <a:rPr lang="en-US" dirty="0"/>
              <a:t>describes the rate of change of </a:t>
            </a:r>
            <a:r>
              <a:rPr lang="en-US" dirty="0" smtClean="0"/>
              <a:t>E</a:t>
            </a:r>
            <a:r>
              <a:rPr lang="en-US" baseline="-25000" dirty="0" smtClean="0"/>
              <a:t>d</a:t>
            </a:r>
            <a:r>
              <a:rPr lang="en-US" dirty="0" smtClean="0"/>
              <a:t>(</a:t>
            </a:r>
            <a:r>
              <a:rPr lang="en-US" dirty="0" smtClean="0">
                <a:latin typeface="Symbol" charset="2"/>
                <a:cs typeface="Symbol" charset="2"/>
              </a:rPr>
              <a:t>l</a:t>
            </a:r>
            <a:r>
              <a:rPr lang="en-US" dirty="0" smtClean="0"/>
              <a:t>) with depth</a:t>
            </a:r>
            <a:endParaRPr lang="en-US" dirty="0"/>
          </a:p>
          <a:p>
            <a:r>
              <a:rPr lang="en-US" dirty="0" smtClean="0"/>
              <a:t>has </a:t>
            </a:r>
            <a:r>
              <a:rPr lang="en-US" dirty="0"/>
              <a:t>units of </a:t>
            </a:r>
            <a:r>
              <a:rPr lang="en-US" dirty="0" smtClean="0"/>
              <a:t>m</a:t>
            </a:r>
            <a:r>
              <a:rPr lang="en-US" baseline="30000" dirty="0" smtClean="0"/>
              <a:t>-1</a:t>
            </a:r>
          </a:p>
          <a:p>
            <a:r>
              <a:rPr lang="en-US" dirty="0"/>
              <a:t>smaller </a:t>
            </a:r>
            <a:r>
              <a:rPr lang="en-US" dirty="0" smtClean="0"/>
              <a:t>K</a:t>
            </a:r>
            <a:r>
              <a:rPr lang="en-US" baseline="-25000" dirty="0" smtClean="0"/>
              <a:t>d</a:t>
            </a:r>
            <a:r>
              <a:rPr lang="en-US" dirty="0" smtClean="0"/>
              <a:t> values</a:t>
            </a:r>
            <a:endParaRPr lang="en-US" dirty="0"/>
          </a:p>
        </p:txBody>
      </p:sp>
      <p:sp>
        <p:nvSpPr>
          <p:cNvPr id="3" name="Rettangolo 2"/>
          <p:cNvSpPr/>
          <p:nvPr/>
        </p:nvSpPr>
        <p:spPr>
          <a:xfrm>
            <a:off x="1066800" y="3790147"/>
            <a:ext cx="2286000" cy="1015663"/>
          </a:xfrm>
          <a:prstGeom prst="rect">
            <a:avLst/>
          </a:prstGeom>
        </p:spPr>
        <p:txBody>
          <a:bodyPr>
            <a:spAutoFit/>
          </a:bodyPr>
          <a:lstStyle/>
          <a:p>
            <a:r>
              <a:rPr lang="en-US" sz="3000" dirty="0">
                <a:solidFill>
                  <a:prstClr val="black"/>
                </a:solidFill>
              </a:rPr>
              <a:t>less attenuation</a:t>
            </a:r>
            <a:endParaRPr lang="it-IT" sz="3000" dirty="0"/>
          </a:p>
        </p:txBody>
      </p:sp>
      <p:sp>
        <p:nvSpPr>
          <p:cNvPr id="5" name="Rettangolo 4"/>
          <p:cNvSpPr/>
          <p:nvPr/>
        </p:nvSpPr>
        <p:spPr>
          <a:xfrm>
            <a:off x="1066800" y="5029200"/>
            <a:ext cx="2667000" cy="1015663"/>
          </a:xfrm>
          <a:prstGeom prst="rect">
            <a:avLst/>
          </a:prstGeom>
        </p:spPr>
        <p:txBody>
          <a:bodyPr wrap="square">
            <a:spAutoFit/>
          </a:bodyPr>
          <a:lstStyle/>
          <a:p>
            <a:r>
              <a:rPr lang="en-US" sz="3000" dirty="0">
                <a:solidFill>
                  <a:prstClr val="black"/>
                </a:solidFill>
              </a:rPr>
              <a:t>greater water Transparency</a:t>
            </a:r>
            <a:endParaRPr lang="it-IT" sz="3000" dirty="0"/>
          </a:p>
        </p:txBody>
      </p:sp>
      <p:sp>
        <p:nvSpPr>
          <p:cNvPr id="11" name="Freccia circolare a sinistra 10"/>
          <p:cNvSpPr/>
          <p:nvPr/>
        </p:nvSpPr>
        <p:spPr>
          <a:xfrm>
            <a:off x="3581400" y="3115732"/>
            <a:ext cx="685800" cy="1303868"/>
          </a:xfrm>
          <a:prstGeom prst="curvedLeftArrow">
            <a:avLst/>
          </a:prstGeom>
          <a:solidFill>
            <a:schemeClr val="tx1"/>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
        <p:nvSpPr>
          <p:cNvPr id="12" name="Freccia circolare a sinistra 11"/>
          <p:cNvSpPr/>
          <p:nvPr/>
        </p:nvSpPr>
        <p:spPr>
          <a:xfrm flipH="1">
            <a:off x="152400" y="4572000"/>
            <a:ext cx="685800" cy="1303868"/>
          </a:xfrm>
          <a:prstGeom prst="curvedLeftArrow">
            <a:avLst/>
          </a:prstGeom>
          <a:solidFill>
            <a:schemeClr val="tx1"/>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2673697479"/>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kd_spectrum_wb14_005d.ctd_discre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14400"/>
            <a:ext cx="6781800" cy="3390900"/>
          </a:xfrm>
          <a:prstGeom prst="rect">
            <a:avLst/>
          </a:prstGeom>
        </p:spPr>
      </p:pic>
      <p:sp>
        <p:nvSpPr>
          <p:cNvPr id="4" name="Titolo 1"/>
          <p:cNvSpPr>
            <a:spLocks noGrp="1"/>
          </p:cNvSpPr>
          <p:nvPr>
            <p:ph type="title"/>
          </p:nvPr>
        </p:nvSpPr>
        <p:spPr>
          <a:xfrm>
            <a:off x="2324100" y="0"/>
            <a:ext cx="4495800" cy="1141413"/>
          </a:xfrm>
        </p:spPr>
        <p:txBody>
          <a:bodyPr/>
          <a:lstStyle/>
          <a:p>
            <a:r>
              <a:rPr lang="en-GB" dirty="0" smtClean="0"/>
              <a:t>OC Basic Info</a:t>
            </a:r>
            <a:endParaRPr lang="en-GB" b="1" dirty="0"/>
          </a:p>
        </p:txBody>
      </p:sp>
      <p:sp>
        <p:nvSpPr>
          <p:cNvPr id="6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3" name="CasellaDiTesto 12"/>
          <p:cNvSpPr txBox="1"/>
          <p:nvPr/>
        </p:nvSpPr>
        <p:spPr>
          <a:xfrm>
            <a:off x="3048000" y="4495800"/>
            <a:ext cx="2302099" cy="584776"/>
          </a:xfrm>
          <a:prstGeom prst="rect">
            <a:avLst/>
          </a:prstGeom>
          <a:noFill/>
        </p:spPr>
        <p:txBody>
          <a:bodyPr wrap="none" rtlCol="0">
            <a:spAutoFit/>
          </a:bodyPr>
          <a:lstStyle/>
          <a:p>
            <a:r>
              <a:rPr lang="it-IT" sz="3200" dirty="0" smtClean="0"/>
              <a:t>K</a:t>
            </a:r>
            <a:r>
              <a:rPr lang="it-IT" sz="3200" baseline="-25000" dirty="0" smtClean="0"/>
              <a:t>d</a:t>
            </a:r>
            <a:r>
              <a:rPr lang="it-IT" sz="3200" dirty="0" smtClean="0"/>
              <a:t> = 0.01 m</a:t>
            </a:r>
            <a:r>
              <a:rPr lang="it-IT" sz="3200" baseline="30000" dirty="0" smtClean="0"/>
              <a:t>-1</a:t>
            </a:r>
            <a:endParaRPr lang="it-IT" sz="3200" baseline="30000" dirty="0"/>
          </a:p>
        </p:txBody>
      </p:sp>
      <p:sp>
        <p:nvSpPr>
          <p:cNvPr id="14" name="CasellaDiTesto 13"/>
          <p:cNvSpPr txBox="1"/>
          <p:nvPr/>
        </p:nvSpPr>
        <p:spPr>
          <a:xfrm>
            <a:off x="5334000" y="5143500"/>
            <a:ext cx="3390204" cy="584776"/>
          </a:xfrm>
          <a:prstGeom prst="rect">
            <a:avLst/>
          </a:prstGeom>
          <a:noFill/>
        </p:spPr>
        <p:txBody>
          <a:bodyPr wrap="none" rtlCol="0">
            <a:spAutoFit/>
          </a:bodyPr>
          <a:lstStyle/>
          <a:p>
            <a:r>
              <a:rPr lang="it-IT" sz="3200" dirty="0" smtClean="0"/>
              <a:t>E</a:t>
            </a:r>
            <a:r>
              <a:rPr lang="it-IT" sz="3200" baseline="-25000" dirty="0" smtClean="0"/>
              <a:t>d</a:t>
            </a:r>
            <a:r>
              <a:rPr lang="it-IT" sz="3200" dirty="0" smtClean="0"/>
              <a:t>(1m) = 90% E</a:t>
            </a:r>
            <a:r>
              <a:rPr lang="it-IT" sz="3200" baseline="-25000" dirty="0" smtClean="0"/>
              <a:t>d</a:t>
            </a:r>
            <a:r>
              <a:rPr lang="it-IT" sz="3200" dirty="0" smtClean="0"/>
              <a:t>(0</a:t>
            </a:r>
            <a:r>
              <a:rPr lang="it-IT" sz="3200" baseline="30000" dirty="0" smtClean="0"/>
              <a:t>-</a:t>
            </a:r>
            <a:r>
              <a:rPr lang="it-IT" sz="3200" dirty="0" smtClean="0"/>
              <a:t>)</a:t>
            </a:r>
            <a:endParaRPr lang="it-IT" sz="3200" dirty="0"/>
          </a:p>
        </p:txBody>
      </p:sp>
      <p:sp>
        <p:nvSpPr>
          <p:cNvPr id="15" name="CasellaDiTesto 14"/>
          <p:cNvSpPr txBox="1"/>
          <p:nvPr/>
        </p:nvSpPr>
        <p:spPr>
          <a:xfrm>
            <a:off x="5334000" y="5791200"/>
            <a:ext cx="3482978" cy="584776"/>
          </a:xfrm>
          <a:prstGeom prst="rect">
            <a:avLst/>
          </a:prstGeom>
          <a:noFill/>
        </p:spPr>
        <p:txBody>
          <a:bodyPr wrap="none" rtlCol="0">
            <a:spAutoFit/>
          </a:bodyPr>
          <a:lstStyle/>
          <a:p>
            <a:r>
              <a:rPr lang="it-IT" sz="3200" dirty="0" smtClean="0"/>
              <a:t>E</a:t>
            </a:r>
            <a:r>
              <a:rPr lang="it-IT" sz="3200" baseline="-25000" dirty="0" smtClean="0"/>
              <a:t>d</a:t>
            </a:r>
            <a:r>
              <a:rPr lang="it-IT" sz="3200" dirty="0" smtClean="0"/>
              <a:t>(1m) = 36% E</a:t>
            </a:r>
            <a:r>
              <a:rPr lang="it-IT" sz="3200" baseline="-25000" dirty="0" smtClean="0"/>
              <a:t>d</a:t>
            </a:r>
            <a:r>
              <a:rPr lang="it-IT" sz="3200" dirty="0" smtClean="0"/>
              <a:t>(0</a:t>
            </a:r>
            <a:r>
              <a:rPr lang="it-IT" sz="3200" baseline="30000" dirty="0" smtClean="0"/>
              <a:t>-</a:t>
            </a:r>
            <a:r>
              <a:rPr lang="it-IT" sz="3200" dirty="0" smtClean="0"/>
              <a:t>)</a:t>
            </a:r>
            <a:endParaRPr lang="it-IT" sz="3200" dirty="0"/>
          </a:p>
        </p:txBody>
      </p:sp>
      <p:sp>
        <p:nvSpPr>
          <p:cNvPr id="20" name="Rettangolo 19"/>
          <p:cNvSpPr/>
          <p:nvPr/>
        </p:nvSpPr>
        <p:spPr>
          <a:xfrm>
            <a:off x="-43883" y="4495800"/>
            <a:ext cx="2926936" cy="584776"/>
          </a:xfrm>
          <a:prstGeom prst="rect">
            <a:avLst/>
          </a:prstGeom>
          <a:solidFill>
            <a:srgbClr val="FFFFFF"/>
          </a:solidFill>
        </p:spPr>
        <p:txBody>
          <a:bodyPr wrap="none">
            <a:spAutoFit/>
          </a:bodyPr>
          <a:lstStyle/>
          <a:p>
            <a:pPr algn="ctr"/>
            <a:r>
              <a:rPr lang="es-ES_tradnl" sz="3200" dirty="0" smtClean="0">
                <a:solidFill>
                  <a:prstClr val="black"/>
                </a:solidFill>
                <a:sym typeface="Wingdings" panose="05000000000000000000" pitchFamily="2" charset="2"/>
              </a:rPr>
              <a:t>E</a:t>
            </a:r>
            <a:r>
              <a:rPr lang="es-ES_tradnl" sz="3200" baseline="-25000" dirty="0" smtClean="0">
                <a:solidFill>
                  <a:prstClr val="black"/>
                </a:solidFill>
                <a:sym typeface="Wingdings" panose="05000000000000000000" pitchFamily="2" charset="2"/>
              </a:rPr>
              <a:t>d</a:t>
            </a:r>
            <a:r>
              <a:rPr lang="es-ES_tradnl" sz="3200" dirty="0">
                <a:solidFill>
                  <a:prstClr val="black"/>
                </a:solidFill>
                <a:sym typeface="Wingdings" panose="05000000000000000000" pitchFamily="2" charset="2"/>
              </a:rPr>
              <a:t>(z)</a:t>
            </a:r>
            <a:r>
              <a:rPr lang="es-ES_tradnl" sz="3200" dirty="0">
                <a:solidFill>
                  <a:prstClr val="black"/>
                </a:solidFill>
                <a:sym typeface="Symbol"/>
              </a:rPr>
              <a:t> E</a:t>
            </a:r>
            <a:r>
              <a:rPr lang="es-ES_tradnl" sz="3200" baseline="-25000" dirty="0">
                <a:solidFill>
                  <a:prstClr val="black"/>
                </a:solidFill>
                <a:sym typeface="Symbol"/>
              </a:rPr>
              <a:t>d</a:t>
            </a:r>
            <a:r>
              <a:rPr lang="es-ES_tradnl" sz="3200" dirty="0">
                <a:solidFill>
                  <a:prstClr val="black"/>
                </a:solidFill>
                <a:sym typeface="Symbol"/>
              </a:rPr>
              <a:t>(0</a:t>
            </a:r>
            <a:r>
              <a:rPr lang="es-ES_tradnl" sz="3200" baseline="30000" dirty="0">
                <a:solidFill>
                  <a:prstClr val="black"/>
                </a:solidFill>
                <a:sym typeface="Symbol"/>
              </a:rPr>
              <a:t>-</a:t>
            </a:r>
            <a:r>
              <a:rPr lang="es-ES_tradnl" sz="3200" dirty="0">
                <a:solidFill>
                  <a:prstClr val="black"/>
                </a:solidFill>
                <a:sym typeface="Symbol"/>
              </a:rPr>
              <a:t>)e</a:t>
            </a:r>
            <a:r>
              <a:rPr lang="es-ES_tradnl" sz="3200" baseline="30000" dirty="0">
                <a:solidFill>
                  <a:prstClr val="black"/>
                </a:solidFill>
                <a:sym typeface="Symbol"/>
              </a:rPr>
              <a:t>-</a:t>
            </a:r>
            <a:r>
              <a:rPr lang="es-ES_tradnl" sz="3200" baseline="30000" dirty="0" smtClean="0">
                <a:solidFill>
                  <a:prstClr val="black"/>
                </a:solidFill>
                <a:sym typeface="Symbol"/>
              </a:rPr>
              <a:t>Kdz</a:t>
            </a:r>
            <a:endParaRPr lang="es-ES_tradnl" sz="3200" dirty="0" smtClean="0">
              <a:solidFill>
                <a:prstClr val="black"/>
              </a:solidFill>
              <a:sym typeface="Wingdings" panose="05000000000000000000" pitchFamily="2" charset="2"/>
            </a:endParaRPr>
          </a:p>
        </p:txBody>
      </p:sp>
      <p:sp>
        <p:nvSpPr>
          <p:cNvPr id="9" name="Rettangolo 8"/>
          <p:cNvSpPr/>
          <p:nvPr/>
        </p:nvSpPr>
        <p:spPr>
          <a:xfrm>
            <a:off x="5334000" y="4495800"/>
            <a:ext cx="3390204" cy="584776"/>
          </a:xfrm>
          <a:prstGeom prst="rect">
            <a:avLst/>
          </a:prstGeom>
        </p:spPr>
        <p:txBody>
          <a:bodyPr wrap="none">
            <a:spAutoFit/>
          </a:bodyPr>
          <a:lstStyle/>
          <a:p>
            <a:pPr lvl="0"/>
            <a:r>
              <a:rPr lang="it-IT" sz="3200" dirty="0">
                <a:solidFill>
                  <a:prstClr val="black"/>
                </a:solidFill>
              </a:rPr>
              <a:t>E</a:t>
            </a:r>
            <a:r>
              <a:rPr lang="it-IT" sz="3200" baseline="-25000" dirty="0">
                <a:solidFill>
                  <a:prstClr val="black"/>
                </a:solidFill>
              </a:rPr>
              <a:t>d</a:t>
            </a:r>
            <a:r>
              <a:rPr lang="it-IT" sz="3200" dirty="0">
                <a:solidFill>
                  <a:prstClr val="black"/>
                </a:solidFill>
              </a:rPr>
              <a:t>(</a:t>
            </a:r>
            <a:r>
              <a:rPr lang="it-IT" sz="3200" dirty="0" smtClean="0">
                <a:solidFill>
                  <a:prstClr val="black"/>
                </a:solidFill>
              </a:rPr>
              <a:t>1m) = 99</a:t>
            </a:r>
            <a:r>
              <a:rPr lang="it-IT" sz="3200" dirty="0">
                <a:solidFill>
                  <a:prstClr val="black"/>
                </a:solidFill>
              </a:rPr>
              <a:t>% E</a:t>
            </a:r>
            <a:r>
              <a:rPr lang="it-IT" sz="3200" baseline="-25000" dirty="0">
                <a:solidFill>
                  <a:prstClr val="black"/>
                </a:solidFill>
              </a:rPr>
              <a:t>d</a:t>
            </a:r>
            <a:r>
              <a:rPr lang="it-IT" sz="3200" dirty="0">
                <a:solidFill>
                  <a:prstClr val="black"/>
                </a:solidFill>
              </a:rPr>
              <a:t>(0</a:t>
            </a:r>
            <a:r>
              <a:rPr lang="it-IT" sz="3200" baseline="30000" dirty="0">
                <a:solidFill>
                  <a:prstClr val="black"/>
                </a:solidFill>
              </a:rPr>
              <a:t>-</a:t>
            </a:r>
            <a:r>
              <a:rPr lang="it-IT" sz="3200" dirty="0">
                <a:solidFill>
                  <a:prstClr val="black"/>
                </a:solidFill>
              </a:rPr>
              <a:t>)</a:t>
            </a:r>
          </a:p>
        </p:txBody>
      </p:sp>
      <p:sp>
        <p:nvSpPr>
          <p:cNvPr id="26" name="CasellaDiTesto 25"/>
          <p:cNvSpPr txBox="1"/>
          <p:nvPr/>
        </p:nvSpPr>
        <p:spPr>
          <a:xfrm>
            <a:off x="3048000" y="5156200"/>
            <a:ext cx="2094109" cy="584776"/>
          </a:xfrm>
          <a:prstGeom prst="rect">
            <a:avLst/>
          </a:prstGeom>
          <a:noFill/>
        </p:spPr>
        <p:txBody>
          <a:bodyPr wrap="none" rtlCol="0">
            <a:spAutoFit/>
          </a:bodyPr>
          <a:lstStyle/>
          <a:p>
            <a:r>
              <a:rPr lang="it-IT" sz="3200" dirty="0" smtClean="0"/>
              <a:t>K</a:t>
            </a:r>
            <a:r>
              <a:rPr lang="it-IT" sz="3200" baseline="-25000" dirty="0" smtClean="0"/>
              <a:t>d</a:t>
            </a:r>
            <a:r>
              <a:rPr lang="it-IT" sz="3200" dirty="0" smtClean="0"/>
              <a:t> = 0.1</a:t>
            </a:r>
            <a:r>
              <a:rPr lang="it-IT" sz="3200" dirty="0"/>
              <a:t> m</a:t>
            </a:r>
            <a:r>
              <a:rPr lang="it-IT" sz="3200" baseline="30000" dirty="0"/>
              <a:t>-1</a:t>
            </a:r>
            <a:endParaRPr lang="it-IT" sz="3200" dirty="0"/>
          </a:p>
        </p:txBody>
      </p:sp>
      <p:sp>
        <p:nvSpPr>
          <p:cNvPr id="27" name="CasellaDiTesto 26"/>
          <p:cNvSpPr txBox="1"/>
          <p:nvPr/>
        </p:nvSpPr>
        <p:spPr>
          <a:xfrm>
            <a:off x="3048000" y="5782734"/>
            <a:ext cx="1782525" cy="584776"/>
          </a:xfrm>
          <a:prstGeom prst="rect">
            <a:avLst/>
          </a:prstGeom>
          <a:noFill/>
        </p:spPr>
        <p:txBody>
          <a:bodyPr wrap="none" rtlCol="0">
            <a:spAutoFit/>
          </a:bodyPr>
          <a:lstStyle/>
          <a:p>
            <a:r>
              <a:rPr lang="it-IT" sz="3200" dirty="0" smtClean="0"/>
              <a:t>K</a:t>
            </a:r>
            <a:r>
              <a:rPr lang="it-IT" sz="3200" baseline="-25000" dirty="0" smtClean="0"/>
              <a:t>d</a:t>
            </a:r>
            <a:r>
              <a:rPr lang="it-IT" sz="3200" dirty="0" smtClean="0"/>
              <a:t> = 1 m</a:t>
            </a:r>
            <a:r>
              <a:rPr lang="it-IT" sz="3200" baseline="30000" dirty="0"/>
              <a:t>-1</a:t>
            </a:r>
            <a:endParaRPr lang="it-IT" sz="3200" dirty="0"/>
          </a:p>
        </p:txBody>
      </p:sp>
    </p:spTree>
    <p:extLst>
      <p:ext uri="{BB962C8B-B14F-4D97-AF65-F5344CB8AC3E}">
        <p14:creationId xmlns:p14="http://schemas.microsoft.com/office/powerpoint/2010/main" val="1025899537"/>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GB" dirty="0"/>
              <a:t>Background info on OCTAC </a:t>
            </a:r>
            <a:r>
              <a:rPr lang="en-GB" dirty="0" smtClean="0"/>
              <a:t>system</a:t>
            </a:r>
          </a:p>
          <a:p>
            <a:r>
              <a:rPr lang="en-GB" dirty="0" smtClean="0"/>
              <a:t>Background info on </a:t>
            </a:r>
            <a:r>
              <a:rPr lang="en-GB" dirty="0"/>
              <a:t>Ocean </a:t>
            </a:r>
            <a:r>
              <a:rPr lang="en-GB" dirty="0" smtClean="0"/>
              <a:t>Colour</a:t>
            </a:r>
          </a:p>
          <a:p>
            <a:r>
              <a:rPr lang="en-GB" dirty="0" smtClean="0"/>
              <a:t>OCTAC product info</a:t>
            </a:r>
          </a:p>
          <a:p>
            <a:pPr lvl="1"/>
            <a:r>
              <a:rPr lang="en-GB" dirty="0" smtClean="0"/>
              <a:t>Use of Reflectances</a:t>
            </a:r>
          </a:p>
          <a:p>
            <a:pPr lvl="1"/>
            <a:r>
              <a:rPr lang="en-GB" dirty="0" smtClean="0"/>
              <a:t>Use of Chl measurements</a:t>
            </a:r>
          </a:p>
          <a:p>
            <a:r>
              <a:rPr lang="en-GB" dirty="0" smtClean="0"/>
              <a:t>Navigating the Catalogue</a:t>
            </a:r>
          </a:p>
          <a:p>
            <a:endParaRPr lang="en-GB" dirty="0"/>
          </a:p>
        </p:txBody>
      </p:sp>
    </p:spTree>
    <p:extLst>
      <p:ext uri="{BB962C8B-B14F-4D97-AF65-F5344CB8AC3E}">
        <p14:creationId xmlns:p14="http://schemas.microsoft.com/office/powerpoint/2010/main" val="1010887075"/>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magin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990600"/>
            <a:ext cx="6019800" cy="5267325"/>
          </a:xfrm>
          <a:prstGeom prst="rect">
            <a:avLst/>
          </a:prstGeom>
        </p:spPr>
      </p:pic>
      <p:pic>
        <p:nvPicPr>
          <p:cNvPr id="35" name="Immagin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2828925"/>
            <a:ext cx="544371" cy="1633113"/>
          </a:xfrm>
          <a:prstGeom prst="rect">
            <a:avLst/>
          </a:prstGeom>
        </p:spPr>
      </p:pic>
      <p:pic>
        <p:nvPicPr>
          <p:cNvPr id="48" name="Immagine 47" descr="StationLocationwb14_005d.ct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4733925"/>
            <a:ext cx="2794000" cy="1676400"/>
          </a:xfrm>
          <a:prstGeom prst="rect">
            <a:avLst/>
          </a:prstGeom>
        </p:spPr>
      </p:pic>
      <p:sp>
        <p:nvSpPr>
          <p:cNvPr id="55" name="Rettangolo 54"/>
          <p:cNvSpPr/>
          <p:nvPr/>
        </p:nvSpPr>
        <p:spPr>
          <a:xfrm>
            <a:off x="4953000" y="3362325"/>
            <a:ext cx="2852063" cy="584776"/>
          </a:xfrm>
          <a:prstGeom prst="rect">
            <a:avLst/>
          </a:prstGeom>
        </p:spPr>
        <p:txBody>
          <a:bodyPr wrap="none">
            <a:spAutoFit/>
          </a:bodyPr>
          <a:lstStyle/>
          <a:p>
            <a:pPr lvl="0" algn="ctr"/>
            <a:r>
              <a:rPr lang="es-ES_tradnl" sz="3200" dirty="0">
                <a:solidFill>
                  <a:prstClr val="black"/>
                </a:solidFill>
                <a:sym typeface="Wingdings" panose="05000000000000000000" pitchFamily="2" charset="2"/>
              </a:rPr>
              <a:t>E</a:t>
            </a:r>
            <a:r>
              <a:rPr lang="es-ES_tradnl" sz="3200" baseline="-25000" dirty="0">
                <a:solidFill>
                  <a:prstClr val="black"/>
                </a:solidFill>
                <a:sym typeface="Wingdings" panose="05000000000000000000" pitchFamily="2" charset="2"/>
              </a:rPr>
              <a:t>d</a:t>
            </a:r>
            <a:r>
              <a:rPr lang="es-ES_tradnl" sz="3200" dirty="0">
                <a:solidFill>
                  <a:prstClr val="black"/>
                </a:solidFill>
                <a:sym typeface="Wingdings" panose="05000000000000000000" pitchFamily="2" charset="2"/>
              </a:rPr>
              <a:t>(z)</a:t>
            </a:r>
            <a:r>
              <a:rPr lang="es-ES_tradnl" sz="3200" dirty="0">
                <a:solidFill>
                  <a:prstClr val="black"/>
                </a:solidFill>
                <a:sym typeface="Symbol"/>
              </a:rPr>
              <a:t> E</a:t>
            </a:r>
            <a:r>
              <a:rPr lang="es-ES_tradnl" sz="3200" baseline="-25000" dirty="0">
                <a:solidFill>
                  <a:prstClr val="black"/>
                </a:solidFill>
                <a:sym typeface="Symbol"/>
              </a:rPr>
              <a:t>d</a:t>
            </a:r>
            <a:r>
              <a:rPr lang="es-ES_tradnl" sz="3200" dirty="0">
                <a:solidFill>
                  <a:prstClr val="black"/>
                </a:solidFill>
                <a:sym typeface="Symbol"/>
              </a:rPr>
              <a:t>(0</a:t>
            </a:r>
            <a:r>
              <a:rPr lang="es-ES_tradnl" sz="3200" baseline="30000" dirty="0">
                <a:solidFill>
                  <a:prstClr val="black"/>
                </a:solidFill>
                <a:sym typeface="Symbol"/>
              </a:rPr>
              <a:t>-</a:t>
            </a:r>
            <a:r>
              <a:rPr lang="es-ES_tradnl" sz="3200" dirty="0">
                <a:solidFill>
                  <a:prstClr val="black"/>
                </a:solidFill>
                <a:sym typeface="Symbol"/>
              </a:rPr>
              <a:t>)e</a:t>
            </a:r>
            <a:r>
              <a:rPr lang="es-ES_tradnl" sz="3200" baseline="30000" dirty="0">
                <a:solidFill>
                  <a:prstClr val="black"/>
                </a:solidFill>
                <a:sym typeface="Symbol"/>
              </a:rPr>
              <a:t>-K</a:t>
            </a:r>
            <a:r>
              <a:rPr lang="es-ES_tradnl" sz="2000" baseline="30000" dirty="0">
                <a:solidFill>
                  <a:prstClr val="black"/>
                </a:solidFill>
                <a:sym typeface="Symbol"/>
              </a:rPr>
              <a:t>d</a:t>
            </a:r>
            <a:r>
              <a:rPr lang="es-ES_tradnl" sz="3200" baseline="30000" dirty="0">
                <a:solidFill>
                  <a:prstClr val="black"/>
                </a:solidFill>
                <a:sym typeface="Symbol"/>
              </a:rPr>
              <a:t>z</a:t>
            </a:r>
            <a:endParaRPr lang="en-GB" sz="3200" baseline="30000" dirty="0">
              <a:solidFill>
                <a:prstClr val="black"/>
              </a:solidFill>
            </a:endParaRPr>
          </a:p>
        </p:txBody>
      </p:sp>
      <p:sp>
        <p:nvSpPr>
          <p:cNvPr id="4" name="Titolo 1"/>
          <p:cNvSpPr>
            <a:spLocks noGrp="1"/>
          </p:cNvSpPr>
          <p:nvPr>
            <p:ph type="title"/>
          </p:nvPr>
        </p:nvSpPr>
        <p:spPr>
          <a:xfrm>
            <a:off x="2324100" y="0"/>
            <a:ext cx="4495800" cy="1141413"/>
          </a:xfrm>
        </p:spPr>
        <p:txBody>
          <a:bodyPr/>
          <a:lstStyle/>
          <a:p>
            <a:r>
              <a:rPr lang="en-GB" dirty="0" smtClean="0"/>
              <a:t>OC Basic Info</a:t>
            </a:r>
            <a:endParaRPr lang="en-GB" b="1" dirty="0"/>
          </a:p>
        </p:txBody>
      </p:sp>
      <p:sp>
        <p:nvSpPr>
          <p:cNvPr id="6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7" name="Arco 26"/>
          <p:cNvSpPr>
            <a:spLocks noChangeAspect="1"/>
          </p:cNvSpPr>
          <p:nvPr/>
        </p:nvSpPr>
        <p:spPr>
          <a:xfrm>
            <a:off x="828902" y="4572000"/>
            <a:ext cx="1799998" cy="1689875"/>
          </a:xfrm>
          <a:prstGeom prst="arc">
            <a:avLst>
              <a:gd name="adj1" fmla="val 10785417"/>
              <a:gd name="adj2" fmla="val 0"/>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8" name="Connettore 2 37"/>
          <p:cNvCxnSpPr/>
          <p:nvPr/>
        </p:nvCxnSpPr>
        <p:spPr>
          <a:xfrm>
            <a:off x="508000" y="4576316"/>
            <a:ext cx="360000" cy="360000"/>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Connettore 2 38"/>
          <p:cNvCxnSpPr/>
          <p:nvPr/>
        </p:nvCxnSpPr>
        <p:spPr>
          <a:xfrm>
            <a:off x="990600" y="4191000"/>
            <a:ext cx="216000" cy="360000"/>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Connettore 2 39"/>
          <p:cNvCxnSpPr/>
          <p:nvPr/>
        </p:nvCxnSpPr>
        <p:spPr>
          <a:xfrm>
            <a:off x="1392238" y="4064000"/>
            <a:ext cx="72000" cy="360000"/>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ttore 2 19"/>
          <p:cNvCxnSpPr/>
          <p:nvPr/>
        </p:nvCxnSpPr>
        <p:spPr>
          <a:xfrm flipH="1">
            <a:off x="2553900" y="4576316"/>
            <a:ext cx="360000" cy="360000"/>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flipH="1">
            <a:off x="1714500" y="4030216"/>
            <a:ext cx="0" cy="360000"/>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p:cNvCxnSpPr/>
          <p:nvPr/>
        </p:nvCxnSpPr>
        <p:spPr>
          <a:xfrm flipH="1">
            <a:off x="2676600" y="5118602"/>
            <a:ext cx="504000" cy="179997"/>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p:cNvCxnSpPr/>
          <p:nvPr/>
        </p:nvCxnSpPr>
        <p:spPr>
          <a:xfrm>
            <a:off x="228600" y="5118602"/>
            <a:ext cx="504000" cy="179997"/>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flipH="1">
            <a:off x="2209800" y="4191000"/>
            <a:ext cx="216000" cy="360000"/>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flipH="1">
            <a:off x="2006600" y="4068316"/>
            <a:ext cx="72000" cy="360000"/>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6" name="Immagin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 y="1143000"/>
            <a:ext cx="3352800" cy="1676400"/>
          </a:xfrm>
          <a:prstGeom prst="rect">
            <a:avLst/>
          </a:prstGeom>
        </p:spPr>
      </p:pic>
      <p:sp>
        <p:nvSpPr>
          <p:cNvPr id="33" name="CasellaDiTesto 32"/>
          <p:cNvSpPr txBox="1"/>
          <p:nvPr/>
        </p:nvSpPr>
        <p:spPr>
          <a:xfrm>
            <a:off x="1143000" y="4876800"/>
            <a:ext cx="1199880" cy="553998"/>
          </a:xfrm>
          <a:prstGeom prst="rect">
            <a:avLst/>
          </a:prstGeom>
          <a:noFill/>
        </p:spPr>
        <p:txBody>
          <a:bodyPr wrap="none" rtlCol="0">
            <a:spAutoFit/>
          </a:bodyPr>
          <a:lstStyle/>
          <a:p>
            <a:r>
              <a:rPr lang="es-ES_tradnl" sz="3000" dirty="0" smtClean="0">
                <a:solidFill>
                  <a:srgbClr val="000000"/>
                </a:solidFill>
              </a:rPr>
              <a:t>E</a:t>
            </a:r>
            <a:r>
              <a:rPr lang="es-ES_tradnl" sz="3000" baseline="-25000" dirty="0" smtClean="0">
                <a:solidFill>
                  <a:srgbClr val="000000"/>
                </a:solidFill>
              </a:rPr>
              <a:t>d</a:t>
            </a:r>
            <a:r>
              <a:rPr lang="es-ES_tradnl" sz="3000" dirty="0" smtClean="0">
                <a:solidFill>
                  <a:srgbClr val="000000"/>
                </a:solidFill>
              </a:rPr>
              <a:t>(</a:t>
            </a:r>
            <a:r>
              <a:rPr lang="en-GB" sz="3000" b="1" dirty="0" smtClean="0">
                <a:solidFill>
                  <a:srgbClr val="000000"/>
                </a:solidFill>
                <a:latin typeface="Symbol" charset="2"/>
                <a:cs typeface="Symbol" charset="2"/>
              </a:rPr>
              <a:t>l,</a:t>
            </a:r>
            <a:r>
              <a:rPr lang="es-ES_tradnl" sz="3000" dirty="0" smtClean="0">
                <a:solidFill>
                  <a:srgbClr val="000000"/>
                </a:solidFill>
              </a:rPr>
              <a:t>z)</a:t>
            </a:r>
            <a:endParaRPr lang="en-GB" sz="3000" dirty="0">
              <a:solidFill>
                <a:srgbClr val="000000"/>
              </a:solidFill>
            </a:endParaRPr>
          </a:p>
        </p:txBody>
      </p:sp>
      <p:sp>
        <p:nvSpPr>
          <p:cNvPr id="34" name="Rettangolo 33"/>
          <p:cNvSpPr/>
          <p:nvPr/>
        </p:nvSpPr>
        <p:spPr>
          <a:xfrm>
            <a:off x="4584700" y="5943600"/>
            <a:ext cx="1390124" cy="323165"/>
          </a:xfrm>
          <a:prstGeom prst="rect">
            <a:avLst/>
          </a:prstGeom>
        </p:spPr>
        <p:txBody>
          <a:bodyPr wrap="none">
            <a:spAutoFit/>
          </a:bodyPr>
          <a:lstStyle/>
          <a:p>
            <a:r>
              <a:rPr lang="en-GB" sz="1500" dirty="0" smtClean="0">
                <a:solidFill>
                  <a:prstClr val="black"/>
                </a:solidFill>
                <a:sym typeface="Symbol"/>
              </a:rPr>
              <a:t>April 12</a:t>
            </a:r>
            <a:r>
              <a:rPr lang="en-GB" sz="1500" baseline="30000" dirty="0" smtClean="0">
                <a:solidFill>
                  <a:prstClr val="black"/>
                </a:solidFill>
                <a:sym typeface="Symbol"/>
              </a:rPr>
              <a:t>th</a:t>
            </a:r>
            <a:r>
              <a:rPr lang="en-GB" sz="1500" dirty="0" smtClean="0">
                <a:solidFill>
                  <a:prstClr val="black"/>
                </a:solidFill>
                <a:sym typeface="Symbol"/>
              </a:rPr>
              <a:t>, 2014</a:t>
            </a:r>
            <a:endParaRPr lang="en-GB" sz="1500" baseline="-25000" dirty="0"/>
          </a:p>
        </p:txBody>
      </p:sp>
      <p:sp>
        <p:nvSpPr>
          <p:cNvPr id="36" name="CasellaDiTesto 35"/>
          <p:cNvSpPr txBox="1"/>
          <p:nvPr/>
        </p:nvSpPr>
        <p:spPr>
          <a:xfrm>
            <a:off x="5105400" y="4200525"/>
            <a:ext cx="1767656" cy="369332"/>
          </a:xfrm>
          <a:prstGeom prst="rect">
            <a:avLst/>
          </a:prstGeom>
          <a:noFill/>
        </p:spPr>
        <p:txBody>
          <a:bodyPr wrap="none" rtlCol="0">
            <a:spAutoFit/>
          </a:bodyPr>
          <a:lstStyle/>
          <a:p>
            <a:r>
              <a:rPr lang="it-IT" dirty="0" smtClean="0"/>
              <a:t>Z</a:t>
            </a:r>
            <a:r>
              <a:rPr lang="it-IT" baseline="-25000" dirty="0" smtClean="0"/>
              <a:t>eu</a:t>
            </a:r>
            <a:r>
              <a:rPr lang="it-IT" dirty="0" smtClean="0"/>
              <a:t> ~ 1% PAR (0</a:t>
            </a:r>
            <a:r>
              <a:rPr lang="it-IT" baseline="30000" dirty="0" smtClean="0"/>
              <a:t>+</a:t>
            </a:r>
            <a:r>
              <a:rPr lang="it-IT" dirty="0" smtClean="0"/>
              <a:t>)</a:t>
            </a:r>
            <a:endParaRPr lang="it-IT" dirty="0"/>
          </a:p>
        </p:txBody>
      </p:sp>
      <p:grpSp>
        <p:nvGrpSpPr>
          <p:cNvPr id="37" name="Gruppo 36"/>
          <p:cNvGrpSpPr/>
          <p:nvPr/>
        </p:nvGrpSpPr>
        <p:grpSpPr>
          <a:xfrm>
            <a:off x="6248400" y="2447925"/>
            <a:ext cx="1086526" cy="750332"/>
            <a:chOff x="2057400" y="2578100"/>
            <a:chExt cx="1086526" cy="750332"/>
          </a:xfrm>
        </p:grpSpPr>
        <p:sp>
          <p:nvSpPr>
            <p:cNvPr id="41" name="CasellaDiTesto 40"/>
            <p:cNvSpPr txBox="1"/>
            <p:nvPr/>
          </p:nvSpPr>
          <p:spPr>
            <a:xfrm>
              <a:off x="2057400" y="2819400"/>
              <a:ext cx="621609" cy="369332"/>
            </a:xfrm>
            <a:prstGeom prst="rect">
              <a:avLst/>
            </a:prstGeom>
            <a:noFill/>
          </p:spPr>
          <p:txBody>
            <a:bodyPr wrap="none" rtlCol="0">
              <a:spAutoFit/>
            </a:bodyPr>
            <a:lstStyle/>
            <a:p>
              <a:r>
                <a:rPr lang="it-IT" dirty="0" smtClean="0"/>
                <a:t>Z</a:t>
              </a:r>
              <a:r>
                <a:rPr lang="it-IT" baseline="-25000" dirty="0" smtClean="0"/>
                <a:t>pd</a:t>
              </a:r>
              <a:r>
                <a:rPr lang="it-IT" dirty="0" smtClean="0"/>
                <a:t> ~</a:t>
              </a:r>
              <a:endParaRPr lang="it-IT" dirty="0"/>
            </a:p>
          </p:txBody>
        </p:sp>
        <p:sp>
          <p:nvSpPr>
            <p:cNvPr id="42" name="CasellaDiTesto 41"/>
            <p:cNvSpPr txBox="1"/>
            <p:nvPr/>
          </p:nvSpPr>
          <p:spPr>
            <a:xfrm>
              <a:off x="2680375" y="2578100"/>
              <a:ext cx="450176" cy="369332"/>
            </a:xfrm>
            <a:prstGeom prst="rect">
              <a:avLst/>
            </a:prstGeom>
            <a:noFill/>
          </p:spPr>
          <p:txBody>
            <a:bodyPr wrap="none" rtlCol="0">
              <a:spAutoFit/>
            </a:bodyPr>
            <a:lstStyle/>
            <a:p>
              <a:r>
                <a:rPr lang="it-IT" dirty="0" smtClean="0"/>
                <a:t>Z</a:t>
              </a:r>
              <a:r>
                <a:rPr lang="it-IT" baseline="-25000" dirty="0" smtClean="0"/>
                <a:t>eu</a:t>
              </a:r>
              <a:endParaRPr lang="it-IT" baseline="-25000" dirty="0"/>
            </a:p>
          </p:txBody>
        </p:sp>
        <p:sp>
          <p:nvSpPr>
            <p:cNvPr id="43" name="CasellaDiTesto 42"/>
            <p:cNvSpPr txBox="1"/>
            <p:nvPr/>
          </p:nvSpPr>
          <p:spPr>
            <a:xfrm>
              <a:off x="2667000" y="2959100"/>
              <a:ext cx="476926" cy="369332"/>
            </a:xfrm>
            <a:prstGeom prst="rect">
              <a:avLst/>
            </a:prstGeom>
            <a:noFill/>
          </p:spPr>
          <p:txBody>
            <a:bodyPr wrap="none" rtlCol="0">
              <a:spAutoFit/>
            </a:bodyPr>
            <a:lstStyle/>
            <a:p>
              <a:r>
                <a:rPr lang="it-IT" dirty="0" smtClean="0"/>
                <a:t>4.6</a:t>
              </a:r>
              <a:endParaRPr lang="it-IT" dirty="0"/>
            </a:p>
          </p:txBody>
        </p:sp>
        <p:cxnSp>
          <p:nvCxnSpPr>
            <p:cNvPr id="44" name="Connettore 1 43"/>
            <p:cNvCxnSpPr/>
            <p:nvPr/>
          </p:nvCxnSpPr>
          <p:spPr>
            <a:xfrm>
              <a:off x="2676863" y="3004066"/>
              <a:ext cx="457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50829015"/>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2324100" y="0"/>
            <a:ext cx="4495800" cy="1141413"/>
          </a:xfrm>
        </p:spPr>
        <p:txBody>
          <a:bodyPr/>
          <a:lstStyle/>
          <a:p>
            <a:r>
              <a:rPr lang="en-GB" dirty="0" smtClean="0"/>
              <a:t>OC Basic Info</a:t>
            </a:r>
            <a:endParaRPr lang="en-GB" b="1" dirty="0"/>
          </a:p>
        </p:txBody>
      </p:sp>
      <p:sp>
        <p:nvSpPr>
          <p:cNvPr id="6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2" name="Ovale 71"/>
          <p:cNvSpPr/>
          <p:nvPr/>
        </p:nvSpPr>
        <p:spPr>
          <a:xfrm>
            <a:off x="1142760" y="5968027"/>
            <a:ext cx="1122373" cy="113472"/>
          </a:xfrm>
          <a:prstGeom prst="ellipse">
            <a:avLst/>
          </a:prstGeom>
          <a:no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cxnSp>
        <p:nvCxnSpPr>
          <p:cNvPr id="73" name="Connettore 1 72"/>
          <p:cNvCxnSpPr/>
          <p:nvPr/>
        </p:nvCxnSpPr>
        <p:spPr>
          <a:xfrm flipH="1">
            <a:off x="1146934" y="4572000"/>
            <a:ext cx="556846" cy="144780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nettore 1 73"/>
          <p:cNvCxnSpPr/>
          <p:nvPr/>
        </p:nvCxnSpPr>
        <p:spPr>
          <a:xfrm>
            <a:off x="1703780" y="4572000"/>
            <a:ext cx="556847" cy="144780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Connettore 2 77"/>
          <p:cNvCxnSpPr/>
          <p:nvPr/>
        </p:nvCxnSpPr>
        <p:spPr>
          <a:xfrm flipV="1">
            <a:off x="1468348" y="5791200"/>
            <a:ext cx="90010" cy="540031"/>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Connettore 2 78"/>
          <p:cNvCxnSpPr/>
          <p:nvPr/>
        </p:nvCxnSpPr>
        <p:spPr>
          <a:xfrm flipV="1">
            <a:off x="1703946" y="5791200"/>
            <a:ext cx="0" cy="540031"/>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0" name="Connettore 2 79"/>
          <p:cNvCxnSpPr/>
          <p:nvPr/>
        </p:nvCxnSpPr>
        <p:spPr>
          <a:xfrm flipH="1" flipV="1">
            <a:off x="1849534" y="5791200"/>
            <a:ext cx="90010" cy="540031"/>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1" name="CasellaDiTesto 80"/>
          <p:cNvSpPr txBox="1"/>
          <p:nvPr/>
        </p:nvSpPr>
        <p:spPr>
          <a:xfrm>
            <a:off x="1104660" y="3975100"/>
            <a:ext cx="1199880" cy="553998"/>
          </a:xfrm>
          <a:prstGeom prst="rect">
            <a:avLst/>
          </a:prstGeom>
          <a:noFill/>
        </p:spPr>
        <p:txBody>
          <a:bodyPr wrap="none" rtlCol="0">
            <a:spAutoFit/>
          </a:bodyPr>
          <a:lstStyle/>
          <a:p>
            <a:r>
              <a:rPr lang="es-ES_tradnl" sz="3000" dirty="0" smtClean="0">
                <a:solidFill>
                  <a:srgbClr val="000000"/>
                </a:solidFill>
              </a:rPr>
              <a:t>L</a:t>
            </a:r>
            <a:r>
              <a:rPr lang="es-ES_tradnl" sz="3000" baseline="-25000" dirty="0" smtClean="0">
                <a:solidFill>
                  <a:srgbClr val="000000"/>
                </a:solidFill>
              </a:rPr>
              <a:t>u</a:t>
            </a:r>
            <a:r>
              <a:rPr lang="es-ES_tradnl" sz="3000" dirty="0" smtClean="0">
                <a:solidFill>
                  <a:srgbClr val="000000"/>
                </a:solidFill>
              </a:rPr>
              <a:t>(</a:t>
            </a:r>
            <a:r>
              <a:rPr lang="en-GB" sz="3000" b="1" dirty="0" smtClean="0">
                <a:solidFill>
                  <a:srgbClr val="000000"/>
                </a:solidFill>
                <a:latin typeface="Symbol" charset="2"/>
                <a:cs typeface="Symbol" charset="2"/>
              </a:rPr>
              <a:t>l,</a:t>
            </a:r>
            <a:r>
              <a:rPr lang="es-ES_tradnl" sz="3000" dirty="0" smtClean="0">
                <a:solidFill>
                  <a:srgbClr val="000000"/>
                </a:solidFill>
              </a:rPr>
              <a:t>z)</a:t>
            </a:r>
            <a:endParaRPr lang="en-GB" sz="3000" dirty="0">
              <a:solidFill>
                <a:srgbClr val="000000"/>
              </a:solidFill>
            </a:endParaRPr>
          </a:p>
        </p:txBody>
      </p:sp>
      <p:cxnSp>
        <p:nvCxnSpPr>
          <p:cNvPr id="36" name="Connettore 2 35"/>
          <p:cNvCxnSpPr/>
          <p:nvPr/>
        </p:nvCxnSpPr>
        <p:spPr>
          <a:xfrm flipV="1">
            <a:off x="1191360" y="5791200"/>
            <a:ext cx="180000" cy="540031"/>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Connettore 2 36"/>
          <p:cNvCxnSpPr/>
          <p:nvPr/>
        </p:nvCxnSpPr>
        <p:spPr>
          <a:xfrm flipH="1" flipV="1">
            <a:off x="2057160" y="5791200"/>
            <a:ext cx="180000" cy="540031"/>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CasellaDiTesto 23"/>
          <p:cNvSpPr txBox="1"/>
          <p:nvPr/>
        </p:nvSpPr>
        <p:spPr>
          <a:xfrm>
            <a:off x="76200" y="1143000"/>
            <a:ext cx="3276600" cy="1785104"/>
          </a:xfrm>
          <a:prstGeom prst="rect">
            <a:avLst/>
          </a:prstGeom>
          <a:solidFill>
            <a:schemeClr val="bg1"/>
          </a:solidFill>
        </p:spPr>
        <p:txBody>
          <a:bodyPr wrap="square" rtlCol="0">
            <a:spAutoFit/>
          </a:bodyPr>
          <a:lstStyle/>
          <a:p>
            <a:r>
              <a:rPr lang="en-GB" sz="2200" dirty="0" smtClean="0"/>
              <a:t>The spectral upwelling Radiance (L</a:t>
            </a:r>
            <a:r>
              <a:rPr lang="en-GB" sz="2200" baseline="-25000" dirty="0" smtClean="0"/>
              <a:t>u</a:t>
            </a:r>
            <a:r>
              <a:rPr lang="en-GB" sz="2200" dirty="0" smtClean="0"/>
              <a:t>) is the amount of light reaching a surface area element, through one solid angle</a:t>
            </a:r>
            <a:endParaRPr lang="en-GB" sz="2200" dirty="0"/>
          </a:p>
        </p:txBody>
      </p:sp>
    </p:spTree>
    <p:extLst>
      <p:ext uri="{BB962C8B-B14F-4D97-AF65-F5344CB8AC3E}">
        <p14:creationId xmlns:p14="http://schemas.microsoft.com/office/powerpoint/2010/main" val="451063752"/>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magin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990600"/>
            <a:ext cx="6019800" cy="5267325"/>
          </a:xfrm>
          <a:prstGeom prst="rect">
            <a:avLst/>
          </a:prstGeom>
        </p:spPr>
      </p:pic>
      <p:pic>
        <p:nvPicPr>
          <p:cNvPr id="47" name="Immagin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2828925"/>
            <a:ext cx="544371" cy="1633113"/>
          </a:xfrm>
          <a:prstGeom prst="rect">
            <a:avLst/>
          </a:prstGeom>
        </p:spPr>
      </p:pic>
      <p:pic>
        <p:nvPicPr>
          <p:cNvPr id="48" name="Immagine 47" descr="StationLocationwb14_005d.ct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4733925"/>
            <a:ext cx="2794000" cy="1676400"/>
          </a:xfrm>
          <a:prstGeom prst="rect">
            <a:avLst/>
          </a:prstGeom>
        </p:spPr>
      </p:pic>
      <p:sp>
        <p:nvSpPr>
          <p:cNvPr id="49" name="CasellaDiTesto 48"/>
          <p:cNvSpPr txBox="1"/>
          <p:nvPr/>
        </p:nvSpPr>
        <p:spPr>
          <a:xfrm>
            <a:off x="7162800" y="4267200"/>
            <a:ext cx="450176" cy="369332"/>
          </a:xfrm>
          <a:prstGeom prst="rect">
            <a:avLst/>
          </a:prstGeom>
          <a:noFill/>
        </p:spPr>
        <p:txBody>
          <a:bodyPr wrap="none" rtlCol="0">
            <a:spAutoFit/>
          </a:bodyPr>
          <a:lstStyle/>
          <a:p>
            <a:r>
              <a:rPr lang="it-IT" dirty="0" smtClean="0"/>
              <a:t>Z</a:t>
            </a:r>
            <a:r>
              <a:rPr lang="it-IT" baseline="-25000" dirty="0" smtClean="0"/>
              <a:t>eu</a:t>
            </a:r>
            <a:endParaRPr lang="it-IT" dirty="0"/>
          </a:p>
        </p:txBody>
      </p:sp>
      <p:sp>
        <p:nvSpPr>
          <p:cNvPr id="51" name="CasellaDiTesto 50"/>
          <p:cNvSpPr txBox="1"/>
          <p:nvPr/>
        </p:nvSpPr>
        <p:spPr>
          <a:xfrm>
            <a:off x="7162800" y="1981200"/>
            <a:ext cx="454459" cy="369332"/>
          </a:xfrm>
          <a:prstGeom prst="rect">
            <a:avLst/>
          </a:prstGeom>
          <a:noFill/>
        </p:spPr>
        <p:txBody>
          <a:bodyPr wrap="none" rtlCol="0">
            <a:spAutoFit/>
          </a:bodyPr>
          <a:lstStyle/>
          <a:p>
            <a:r>
              <a:rPr lang="it-IT" dirty="0" smtClean="0"/>
              <a:t>Z</a:t>
            </a:r>
            <a:r>
              <a:rPr lang="it-IT" baseline="-25000" dirty="0" smtClean="0"/>
              <a:t>pd</a:t>
            </a:r>
            <a:r>
              <a:rPr lang="it-IT" dirty="0" smtClean="0"/>
              <a:t> </a:t>
            </a:r>
            <a:endParaRPr lang="it-IT" dirty="0"/>
          </a:p>
        </p:txBody>
      </p:sp>
      <p:sp>
        <p:nvSpPr>
          <p:cNvPr id="4" name="Titolo 1"/>
          <p:cNvSpPr>
            <a:spLocks noGrp="1"/>
          </p:cNvSpPr>
          <p:nvPr>
            <p:ph type="title"/>
          </p:nvPr>
        </p:nvSpPr>
        <p:spPr>
          <a:xfrm>
            <a:off x="2324100" y="0"/>
            <a:ext cx="4495800" cy="1141413"/>
          </a:xfrm>
        </p:spPr>
        <p:txBody>
          <a:bodyPr/>
          <a:lstStyle/>
          <a:p>
            <a:r>
              <a:rPr lang="en-GB" dirty="0" smtClean="0"/>
              <a:t>OC Basic Info</a:t>
            </a:r>
            <a:endParaRPr lang="en-GB" b="1" dirty="0"/>
          </a:p>
        </p:txBody>
      </p:sp>
      <p:sp>
        <p:nvSpPr>
          <p:cNvPr id="6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4" name="Rettangolo 23"/>
          <p:cNvSpPr/>
          <p:nvPr/>
        </p:nvSpPr>
        <p:spPr>
          <a:xfrm>
            <a:off x="4584700" y="5943600"/>
            <a:ext cx="1390124" cy="323165"/>
          </a:xfrm>
          <a:prstGeom prst="rect">
            <a:avLst/>
          </a:prstGeom>
        </p:spPr>
        <p:txBody>
          <a:bodyPr wrap="none">
            <a:spAutoFit/>
          </a:bodyPr>
          <a:lstStyle/>
          <a:p>
            <a:r>
              <a:rPr lang="en-GB" sz="1500" dirty="0" smtClean="0">
                <a:solidFill>
                  <a:prstClr val="black"/>
                </a:solidFill>
                <a:sym typeface="Symbol"/>
              </a:rPr>
              <a:t>April 12</a:t>
            </a:r>
            <a:r>
              <a:rPr lang="en-GB" sz="1500" baseline="30000" dirty="0" smtClean="0">
                <a:solidFill>
                  <a:prstClr val="black"/>
                </a:solidFill>
                <a:sym typeface="Symbol"/>
              </a:rPr>
              <a:t>th</a:t>
            </a:r>
            <a:r>
              <a:rPr lang="en-GB" sz="1500" dirty="0" smtClean="0">
                <a:solidFill>
                  <a:prstClr val="black"/>
                </a:solidFill>
                <a:sym typeface="Symbol"/>
              </a:rPr>
              <a:t>, 2014</a:t>
            </a:r>
            <a:endParaRPr lang="en-GB" sz="1500" baseline="-25000" dirty="0"/>
          </a:p>
        </p:txBody>
      </p:sp>
      <p:sp>
        <p:nvSpPr>
          <p:cNvPr id="25" name="Ovale 24"/>
          <p:cNvSpPr/>
          <p:nvPr/>
        </p:nvSpPr>
        <p:spPr>
          <a:xfrm>
            <a:off x="1142760" y="5968027"/>
            <a:ext cx="1122373" cy="113472"/>
          </a:xfrm>
          <a:prstGeom prst="ellipse">
            <a:avLst/>
          </a:prstGeom>
          <a:no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cxnSp>
        <p:nvCxnSpPr>
          <p:cNvPr id="26" name="Connettore 1 25"/>
          <p:cNvCxnSpPr/>
          <p:nvPr/>
        </p:nvCxnSpPr>
        <p:spPr>
          <a:xfrm flipH="1">
            <a:off x="1146934" y="4572000"/>
            <a:ext cx="556846" cy="144780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1703780" y="4572000"/>
            <a:ext cx="556847" cy="144780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flipV="1">
            <a:off x="1468348" y="5791200"/>
            <a:ext cx="90010" cy="540031"/>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flipV="1">
            <a:off x="1703946" y="5791200"/>
            <a:ext cx="0" cy="540031"/>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ttore 2 29"/>
          <p:cNvCxnSpPr/>
          <p:nvPr/>
        </p:nvCxnSpPr>
        <p:spPr>
          <a:xfrm flipH="1" flipV="1">
            <a:off x="1849534" y="5791200"/>
            <a:ext cx="90010" cy="540031"/>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CasellaDiTesto 30"/>
          <p:cNvSpPr txBox="1"/>
          <p:nvPr/>
        </p:nvSpPr>
        <p:spPr>
          <a:xfrm>
            <a:off x="1104660" y="3975100"/>
            <a:ext cx="1199880" cy="553998"/>
          </a:xfrm>
          <a:prstGeom prst="rect">
            <a:avLst/>
          </a:prstGeom>
          <a:noFill/>
        </p:spPr>
        <p:txBody>
          <a:bodyPr wrap="none" rtlCol="0">
            <a:spAutoFit/>
          </a:bodyPr>
          <a:lstStyle/>
          <a:p>
            <a:r>
              <a:rPr lang="es-ES_tradnl" sz="3000" dirty="0" smtClean="0">
                <a:solidFill>
                  <a:srgbClr val="000000"/>
                </a:solidFill>
              </a:rPr>
              <a:t>L</a:t>
            </a:r>
            <a:r>
              <a:rPr lang="es-ES_tradnl" sz="3000" baseline="-25000" dirty="0" smtClean="0">
                <a:solidFill>
                  <a:srgbClr val="000000"/>
                </a:solidFill>
              </a:rPr>
              <a:t>u</a:t>
            </a:r>
            <a:r>
              <a:rPr lang="es-ES_tradnl" sz="3000" dirty="0" smtClean="0">
                <a:solidFill>
                  <a:srgbClr val="000000"/>
                </a:solidFill>
              </a:rPr>
              <a:t>(</a:t>
            </a:r>
            <a:r>
              <a:rPr lang="en-GB" sz="3000" b="1" dirty="0" smtClean="0">
                <a:solidFill>
                  <a:srgbClr val="000000"/>
                </a:solidFill>
                <a:latin typeface="Symbol" charset="2"/>
                <a:cs typeface="Symbol" charset="2"/>
              </a:rPr>
              <a:t>l,</a:t>
            </a:r>
            <a:r>
              <a:rPr lang="es-ES_tradnl" sz="3000" dirty="0" smtClean="0">
                <a:solidFill>
                  <a:srgbClr val="000000"/>
                </a:solidFill>
              </a:rPr>
              <a:t>z)</a:t>
            </a:r>
            <a:endParaRPr lang="en-GB" sz="3000" dirty="0">
              <a:solidFill>
                <a:srgbClr val="000000"/>
              </a:solidFill>
            </a:endParaRPr>
          </a:p>
        </p:txBody>
      </p:sp>
      <p:cxnSp>
        <p:nvCxnSpPr>
          <p:cNvPr id="32" name="Connettore 2 31"/>
          <p:cNvCxnSpPr/>
          <p:nvPr/>
        </p:nvCxnSpPr>
        <p:spPr>
          <a:xfrm flipV="1">
            <a:off x="1191360" y="5791200"/>
            <a:ext cx="180000" cy="540031"/>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Connettore 2 32"/>
          <p:cNvCxnSpPr/>
          <p:nvPr/>
        </p:nvCxnSpPr>
        <p:spPr>
          <a:xfrm flipH="1" flipV="1">
            <a:off x="2057160" y="5791200"/>
            <a:ext cx="180000" cy="540031"/>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CasellaDiTesto 33"/>
          <p:cNvSpPr txBox="1"/>
          <p:nvPr/>
        </p:nvSpPr>
        <p:spPr>
          <a:xfrm>
            <a:off x="76200" y="1143000"/>
            <a:ext cx="3276600" cy="1785104"/>
          </a:xfrm>
          <a:prstGeom prst="rect">
            <a:avLst/>
          </a:prstGeom>
          <a:solidFill>
            <a:schemeClr val="bg1"/>
          </a:solidFill>
        </p:spPr>
        <p:txBody>
          <a:bodyPr wrap="square" rtlCol="0">
            <a:spAutoFit/>
          </a:bodyPr>
          <a:lstStyle/>
          <a:p>
            <a:r>
              <a:rPr lang="en-GB" sz="2200" dirty="0" smtClean="0"/>
              <a:t>The spectral upwelling Radiance (L</a:t>
            </a:r>
            <a:r>
              <a:rPr lang="en-GB" sz="2200" baseline="-25000" dirty="0" smtClean="0"/>
              <a:t>u</a:t>
            </a:r>
            <a:r>
              <a:rPr lang="en-GB" sz="2200" dirty="0" smtClean="0"/>
              <a:t>) is the amount of light reaching a surface area element, through one solid angle</a:t>
            </a:r>
            <a:endParaRPr lang="en-GB" sz="2200" dirty="0"/>
          </a:p>
        </p:txBody>
      </p:sp>
    </p:spTree>
    <p:extLst>
      <p:ext uri="{BB962C8B-B14F-4D97-AF65-F5344CB8AC3E}">
        <p14:creationId xmlns:p14="http://schemas.microsoft.com/office/powerpoint/2010/main" val="2644299458"/>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magin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990600"/>
            <a:ext cx="6019800" cy="5267325"/>
          </a:xfrm>
          <a:prstGeom prst="rect">
            <a:avLst/>
          </a:prstGeom>
        </p:spPr>
      </p:pic>
      <p:pic>
        <p:nvPicPr>
          <p:cNvPr id="21" name="Immagin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2828925"/>
            <a:ext cx="544371" cy="1633113"/>
          </a:xfrm>
          <a:prstGeom prst="rect">
            <a:avLst/>
          </a:prstGeom>
        </p:spPr>
      </p:pic>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143000"/>
            <a:ext cx="3352800" cy="1676400"/>
          </a:xfrm>
          <a:prstGeom prst="rect">
            <a:avLst/>
          </a:prstGeom>
        </p:spPr>
      </p:pic>
      <p:pic>
        <p:nvPicPr>
          <p:cNvPr id="48" name="Immagine 47" descr="StationLocationwb14_005d.ct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800" y="4733925"/>
            <a:ext cx="2794000" cy="1676400"/>
          </a:xfrm>
          <a:prstGeom prst="rect">
            <a:avLst/>
          </a:prstGeom>
        </p:spPr>
      </p:pic>
      <p:sp>
        <p:nvSpPr>
          <p:cNvPr id="4" name="Titolo 1"/>
          <p:cNvSpPr>
            <a:spLocks noGrp="1"/>
          </p:cNvSpPr>
          <p:nvPr>
            <p:ph type="title"/>
          </p:nvPr>
        </p:nvSpPr>
        <p:spPr>
          <a:xfrm>
            <a:off x="2324100" y="0"/>
            <a:ext cx="4495800" cy="1141413"/>
          </a:xfrm>
        </p:spPr>
        <p:txBody>
          <a:bodyPr/>
          <a:lstStyle/>
          <a:p>
            <a:r>
              <a:rPr lang="en-GB" dirty="0" smtClean="0"/>
              <a:t>OC Basic Info</a:t>
            </a:r>
            <a:endParaRPr lang="en-GB" b="1" dirty="0"/>
          </a:p>
        </p:txBody>
      </p:sp>
      <p:sp>
        <p:nvSpPr>
          <p:cNvPr id="6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4" name="CasellaDiTesto 23"/>
          <p:cNvSpPr txBox="1"/>
          <p:nvPr/>
        </p:nvSpPr>
        <p:spPr>
          <a:xfrm>
            <a:off x="7162800" y="4267200"/>
            <a:ext cx="450176" cy="369332"/>
          </a:xfrm>
          <a:prstGeom prst="rect">
            <a:avLst/>
          </a:prstGeom>
          <a:noFill/>
        </p:spPr>
        <p:txBody>
          <a:bodyPr wrap="none" rtlCol="0">
            <a:spAutoFit/>
          </a:bodyPr>
          <a:lstStyle/>
          <a:p>
            <a:r>
              <a:rPr lang="it-IT" dirty="0" smtClean="0"/>
              <a:t>Z</a:t>
            </a:r>
            <a:r>
              <a:rPr lang="it-IT" baseline="-25000" dirty="0" smtClean="0"/>
              <a:t>eu</a:t>
            </a:r>
            <a:endParaRPr lang="it-IT" dirty="0"/>
          </a:p>
        </p:txBody>
      </p:sp>
      <p:sp>
        <p:nvSpPr>
          <p:cNvPr id="25" name="CasellaDiTesto 24"/>
          <p:cNvSpPr txBox="1"/>
          <p:nvPr/>
        </p:nvSpPr>
        <p:spPr>
          <a:xfrm>
            <a:off x="7162800" y="1981200"/>
            <a:ext cx="454459" cy="369332"/>
          </a:xfrm>
          <a:prstGeom prst="rect">
            <a:avLst/>
          </a:prstGeom>
          <a:noFill/>
        </p:spPr>
        <p:txBody>
          <a:bodyPr wrap="none" rtlCol="0">
            <a:spAutoFit/>
          </a:bodyPr>
          <a:lstStyle/>
          <a:p>
            <a:r>
              <a:rPr lang="it-IT" dirty="0" smtClean="0"/>
              <a:t>Z</a:t>
            </a:r>
            <a:r>
              <a:rPr lang="it-IT" baseline="-25000" dirty="0" smtClean="0"/>
              <a:t>pd</a:t>
            </a:r>
            <a:r>
              <a:rPr lang="it-IT" dirty="0" smtClean="0"/>
              <a:t> </a:t>
            </a:r>
            <a:endParaRPr lang="it-IT" dirty="0"/>
          </a:p>
        </p:txBody>
      </p:sp>
      <p:sp>
        <p:nvSpPr>
          <p:cNvPr id="26" name="Rettangolo 25"/>
          <p:cNvSpPr/>
          <p:nvPr/>
        </p:nvSpPr>
        <p:spPr>
          <a:xfrm>
            <a:off x="4584700" y="5943600"/>
            <a:ext cx="1390124" cy="323165"/>
          </a:xfrm>
          <a:prstGeom prst="rect">
            <a:avLst/>
          </a:prstGeom>
        </p:spPr>
        <p:txBody>
          <a:bodyPr wrap="none">
            <a:spAutoFit/>
          </a:bodyPr>
          <a:lstStyle/>
          <a:p>
            <a:r>
              <a:rPr lang="en-GB" sz="1500" dirty="0" smtClean="0">
                <a:solidFill>
                  <a:prstClr val="black"/>
                </a:solidFill>
                <a:sym typeface="Symbol"/>
              </a:rPr>
              <a:t>April 12</a:t>
            </a:r>
            <a:r>
              <a:rPr lang="en-GB" sz="1500" baseline="30000" dirty="0" smtClean="0">
                <a:solidFill>
                  <a:prstClr val="black"/>
                </a:solidFill>
                <a:sym typeface="Symbol"/>
              </a:rPr>
              <a:t>th</a:t>
            </a:r>
            <a:r>
              <a:rPr lang="en-GB" sz="1500" dirty="0" smtClean="0">
                <a:solidFill>
                  <a:prstClr val="black"/>
                </a:solidFill>
                <a:sym typeface="Symbol"/>
              </a:rPr>
              <a:t>, 2014</a:t>
            </a:r>
            <a:endParaRPr lang="en-GB" sz="1500" baseline="-25000" dirty="0"/>
          </a:p>
        </p:txBody>
      </p:sp>
      <p:sp>
        <p:nvSpPr>
          <p:cNvPr id="27" name="Ovale 26"/>
          <p:cNvSpPr/>
          <p:nvPr/>
        </p:nvSpPr>
        <p:spPr>
          <a:xfrm>
            <a:off x="1142760" y="5968027"/>
            <a:ext cx="1122373" cy="113472"/>
          </a:xfrm>
          <a:prstGeom prst="ellipse">
            <a:avLst/>
          </a:prstGeom>
          <a:no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cxnSp>
        <p:nvCxnSpPr>
          <p:cNvPr id="28" name="Connettore 1 27"/>
          <p:cNvCxnSpPr/>
          <p:nvPr/>
        </p:nvCxnSpPr>
        <p:spPr>
          <a:xfrm flipH="1">
            <a:off x="1146934" y="4572000"/>
            <a:ext cx="556846" cy="144780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ttore 1 28"/>
          <p:cNvCxnSpPr/>
          <p:nvPr/>
        </p:nvCxnSpPr>
        <p:spPr>
          <a:xfrm>
            <a:off x="1703780" y="4572000"/>
            <a:ext cx="556847" cy="144780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ttore 2 29"/>
          <p:cNvCxnSpPr/>
          <p:nvPr/>
        </p:nvCxnSpPr>
        <p:spPr>
          <a:xfrm flipV="1">
            <a:off x="1468348" y="5791200"/>
            <a:ext cx="90010" cy="540031"/>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Connettore 2 30"/>
          <p:cNvCxnSpPr/>
          <p:nvPr/>
        </p:nvCxnSpPr>
        <p:spPr>
          <a:xfrm flipV="1">
            <a:off x="1703946" y="5791200"/>
            <a:ext cx="0" cy="540031"/>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ttore 2 31"/>
          <p:cNvCxnSpPr/>
          <p:nvPr/>
        </p:nvCxnSpPr>
        <p:spPr>
          <a:xfrm flipH="1" flipV="1">
            <a:off x="1849534" y="5791200"/>
            <a:ext cx="90010" cy="540031"/>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CasellaDiTesto 32"/>
          <p:cNvSpPr txBox="1"/>
          <p:nvPr/>
        </p:nvSpPr>
        <p:spPr>
          <a:xfrm>
            <a:off x="1104660" y="3975100"/>
            <a:ext cx="1199880" cy="553998"/>
          </a:xfrm>
          <a:prstGeom prst="rect">
            <a:avLst/>
          </a:prstGeom>
          <a:noFill/>
        </p:spPr>
        <p:txBody>
          <a:bodyPr wrap="none" rtlCol="0">
            <a:spAutoFit/>
          </a:bodyPr>
          <a:lstStyle/>
          <a:p>
            <a:r>
              <a:rPr lang="es-ES_tradnl" sz="3000" dirty="0" smtClean="0">
                <a:solidFill>
                  <a:srgbClr val="000000"/>
                </a:solidFill>
              </a:rPr>
              <a:t>L</a:t>
            </a:r>
            <a:r>
              <a:rPr lang="es-ES_tradnl" sz="3000" baseline="-25000" dirty="0" smtClean="0">
                <a:solidFill>
                  <a:srgbClr val="000000"/>
                </a:solidFill>
              </a:rPr>
              <a:t>u</a:t>
            </a:r>
            <a:r>
              <a:rPr lang="es-ES_tradnl" sz="3000" dirty="0" smtClean="0">
                <a:solidFill>
                  <a:srgbClr val="000000"/>
                </a:solidFill>
              </a:rPr>
              <a:t>(</a:t>
            </a:r>
            <a:r>
              <a:rPr lang="en-GB" sz="3000" b="1" dirty="0" smtClean="0">
                <a:solidFill>
                  <a:srgbClr val="000000"/>
                </a:solidFill>
                <a:latin typeface="Symbol" charset="2"/>
                <a:cs typeface="Symbol" charset="2"/>
              </a:rPr>
              <a:t>l,</a:t>
            </a:r>
            <a:r>
              <a:rPr lang="es-ES_tradnl" sz="3000" dirty="0" smtClean="0">
                <a:solidFill>
                  <a:srgbClr val="000000"/>
                </a:solidFill>
              </a:rPr>
              <a:t>z)</a:t>
            </a:r>
            <a:endParaRPr lang="en-GB" sz="3000" dirty="0">
              <a:solidFill>
                <a:srgbClr val="000000"/>
              </a:solidFill>
            </a:endParaRPr>
          </a:p>
        </p:txBody>
      </p:sp>
      <p:cxnSp>
        <p:nvCxnSpPr>
          <p:cNvPr id="34" name="Connettore 2 33"/>
          <p:cNvCxnSpPr/>
          <p:nvPr/>
        </p:nvCxnSpPr>
        <p:spPr>
          <a:xfrm flipV="1">
            <a:off x="1191360" y="5791200"/>
            <a:ext cx="180000" cy="540031"/>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Connettore 2 34"/>
          <p:cNvCxnSpPr/>
          <p:nvPr/>
        </p:nvCxnSpPr>
        <p:spPr>
          <a:xfrm flipH="1" flipV="1">
            <a:off x="2057160" y="5791200"/>
            <a:ext cx="180000" cy="540031"/>
          </a:xfrm>
          <a:prstGeom prst="straightConnector1">
            <a:avLst/>
          </a:prstGeom>
          <a:ln w="285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222349"/>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838200"/>
            <a:ext cx="3352800" cy="1676400"/>
          </a:xfrm>
          <a:prstGeom prst="rect">
            <a:avLst/>
          </a:prstGeom>
        </p:spPr>
      </p:pic>
      <p:pic>
        <p:nvPicPr>
          <p:cNvPr id="11" name="Immagin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4267200"/>
            <a:ext cx="3352800" cy="1676400"/>
          </a:xfrm>
          <a:prstGeom prst="rect">
            <a:avLst/>
          </a:prstGeom>
        </p:spPr>
      </p:pic>
      <p:sp>
        <p:nvSpPr>
          <p:cNvPr id="52" name="CasellaDiTesto 51"/>
          <p:cNvSpPr txBox="1"/>
          <p:nvPr/>
        </p:nvSpPr>
        <p:spPr>
          <a:xfrm>
            <a:off x="2070456" y="1503323"/>
            <a:ext cx="481159" cy="553998"/>
          </a:xfrm>
          <a:prstGeom prst="rect">
            <a:avLst/>
          </a:prstGeom>
          <a:noFill/>
        </p:spPr>
        <p:txBody>
          <a:bodyPr wrap="none" rtlCol="0">
            <a:spAutoFit/>
          </a:bodyPr>
          <a:lstStyle/>
          <a:p>
            <a:r>
              <a:rPr lang="it-IT" sz="3000" dirty="0" smtClean="0">
                <a:solidFill>
                  <a:srgbClr val="000000"/>
                </a:solidFill>
              </a:rPr>
              <a:t>L</a:t>
            </a:r>
            <a:r>
              <a:rPr lang="it-IT" sz="3000" baseline="-25000" dirty="0" smtClean="0">
                <a:solidFill>
                  <a:srgbClr val="000000"/>
                </a:solidFill>
              </a:rPr>
              <a:t>u</a:t>
            </a:r>
            <a:endParaRPr lang="it-IT" sz="3000" baseline="-25000" dirty="0">
              <a:solidFill>
                <a:srgbClr val="000000"/>
              </a:solidFill>
            </a:endParaRPr>
          </a:p>
        </p:txBody>
      </p:sp>
      <p:sp>
        <p:nvSpPr>
          <p:cNvPr id="51" name="CasellaDiTesto 50"/>
          <p:cNvSpPr txBox="1"/>
          <p:nvPr/>
        </p:nvSpPr>
        <p:spPr>
          <a:xfrm>
            <a:off x="381000" y="1828800"/>
            <a:ext cx="1725052" cy="553998"/>
          </a:xfrm>
          <a:prstGeom prst="rect">
            <a:avLst/>
          </a:prstGeom>
          <a:noFill/>
        </p:spPr>
        <p:txBody>
          <a:bodyPr wrap="none" rtlCol="0">
            <a:spAutoFit/>
          </a:bodyPr>
          <a:lstStyle/>
          <a:p>
            <a:r>
              <a:rPr lang="it-IT" sz="3000" dirty="0" smtClean="0">
                <a:solidFill>
                  <a:srgbClr val="000000"/>
                </a:solidFill>
              </a:rPr>
              <a:t>R</a:t>
            </a:r>
            <a:r>
              <a:rPr lang="it-IT" sz="3000" baseline="-25000" dirty="0" smtClean="0">
                <a:solidFill>
                  <a:srgbClr val="000000"/>
                </a:solidFill>
              </a:rPr>
              <a:t>rs</a:t>
            </a:r>
            <a:r>
              <a:rPr lang="it-IT" sz="3000" dirty="0" smtClean="0">
                <a:solidFill>
                  <a:srgbClr val="000000"/>
                </a:solidFill>
              </a:rPr>
              <a:t>(</a:t>
            </a:r>
            <a:r>
              <a:rPr lang="it-IT" sz="3000" dirty="0" smtClean="0">
                <a:solidFill>
                  <a:srgbClr val="000000"/>
                </a:solidFill>
                <a:latin typeface="Symbol" charset="2"/>
                <a:cs typeface="Symbol" charset="2"/>
              </a:rPr>
              <a:t>l</a:t>
            </a:r>
            <a:r>
              <a:rPr lang="it-IT" sz="3000" dirty="0" smtClean="0">
                <a:solidFill>
                  <a:srgbClr val="000000"/>
                </a:solidFill>
              </a:rPr>
              <a:t>,0</a:t>
            </a:r>
            <a:r>
              <a:rPr lang="it-IT" sz="3000" baseline="30000" dirty="0" smtClean="0">
                <a:solidFill>
                  <a:srgbClr val="000000"/>
                </a:solidFill>
              </a:rPr>
              <a:t>+</a:t>
            </a:r>
            <a:r>
              <a:rPr lang="it-IT" sz="3000" dirty="0" smtClean="0">
                <a:solidFill>
                  <a:srgbClr val="000000"/>
                </a:solidFill>
              </a:rPr>
              <a:t>) ~</a:t>
            </a:r>
            <a:endParaRPr lang="it-IT" sz="3000" dirty="0">
              <a:solidFill>
                <a:srgbClr val="000000"/>
              </a:solidFill>
            </a:endParaRPr>
          </a:p>
        </p:txBody>
      </p:sp>
      <p:sp>
        <p:nvSpPr>
          <p:cNvPr id="53" name="CasellaDiTesto 52"/>
          <p:cNvSpPr txBox="1"/>
          <p:nvPr/>
        </p:nvSpPr>
        <p:spPr>
          <a:xfrm>
            <a:off x="2057400" y="2103398"/>
            <a:ext cx="507270" cy="553998"/>
          </a:xfrm>
          <a:prstGeom prst="rect">
            <a:avLst/>
          </a:prstGeom>
          <a:noFill/>
        </p:spPr>
        <p:txBody>
          <a:bodyPr wrap="none" rtlCol="0">
            <a:spAutoFit/>
          </a:bodyPr>
          <a:lstStyle/>
          <a:p>
            <a:r>
              <a:rPr lang="it-IT" sz="3000" dirty="0" smtClean="0">
                <a:solidFill>
                  <a:srgbClr val="000000"/>
                </a:solidFill>
              </a:rPr>
              <a:t>E</a:t>
            </a:r>
            <a:r>
              <a:rPr lang="it-IT" sz="3000" baseline="-25000" dirty="0" smtClean="0">
                <a:solidFill>
                  <a:srgbClr val="000000"/>
                </a:solidFill>
              </a:rPr>
              <a:t>d</a:t>
            </a:r>
            <a:endParaRPr lang="it-IT" sz="3000" baseline="-25000" dirty="0">
              <a:solidFill>
                <a:srgbClr val="000000"/>
              </a:solidFill>
            </a:endParaRPr>
          </a:p>
        </p:txBody>
      </p:sp>
      <p:cxnSp>
        <p:nvCxnSpPr>
          <p:cNvPr id="54" name="Connettore 1 53"/>
          <p:cNvCxnSpPr/>
          <p:nvPr/>
        </p:nvCxnSpPr>
        <p:spPr>
          <a:xfrm>
            <a:off x="2082435" y="2103398"/>
            <a:ext cx="4572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 name="Titolo 1"/>
          <p:cNvSpPr>
            <a:spLocks noGrp="1"/>
          </p:cNvSpPr>
          <p:nvPr>
            <p:ph type="title"/>
          </p:nvPr>
        </p:nvSpPr>
        <p:spPr>
          <a:xfrm>
            <a:off x="2324100" y="0"/>
            <a:ext cx="4495800" cy="1141413"/>
          </a:xfrm>
        </p:spPr>
        <p:txBody>
          <a:bodyPr/>
          <a:lstStyle/>
          <a:p>
            <a:r>
              <a:rPr lang="en-GB" dirty="0" smtClean="0"/>
              <a:t>OC Basic Info</a:t>
            </a:r>
            <a:endParaRPr lang="en-GB" b="1" dirty="0"/>
          </a:p>
        </p:txBody>
      </p:sp>
      <p:sp>
        <p:nvSpPr>
          <p:cNvPr id="6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827474754"/>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asellaDiTesto 51"/>
          <p:cNvSpPr txBox="1"/>
          <p:nvPr/>
        </p:nvSpPr>
        <p:spPr>
          <a:xfrm>
            <a:off x="2057400" y="1503323"/>
            <a:ext cx="481159" cy="553998"/>
          </a:xfrm>
          <a:prstGeom prst="rect">
            <a:avLst/>
          </a:prstGeom>
          <a:noFill/>
        </p:spPr>
        <p:txBody>
          <a:bodyPr wrap="none" rtlCol="0">
            <a:spAutoFit/>
          </a:bodyPr>
          <a:lstStyle/>
          <a:p>
            <a:r>
              <a:rPr lang="it-IT" sz="3000" dirty="0" smtClean="0">
                <a:solidFill>
                  <a:srgbClr val="000000"/>
                </a:solidFill>
              </a:rPr>
              <a:t>L</a:t>
            </a:r>
            <a:r>
              <a:rPr lang="it-IT" sz="3000" baseline="-25000" dirty="0" smtClean="0">
                <a:solidFill>
                  <a:srgbClr val="000000"/>
                </a:solidFill>
              </a:rPr>
              <a:t>u</a:t>
            </a:r>
            <a:endParaRPr lang="it-IT" sz="3000" baseline="-25000" dirty="0">
              <a:solidFill>
                <a:srgbClr val="000000"/>
              </a:solidFill>
            </a:endParaRPr>
          </a:p>
        </p:txBody>
      </p:sp>
      <p:pic>
        <p:nvPicPr>
          <p:cNvPr id="45" name="Immagin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219200"/>
            <a:ext cx="6019800" cy="3009900"/>
          </a:xfrm>
          <a:prstGeom prst="rect">
            <a:avLst/>
          </a:prstGeom>
        </p:spPr>
      </p:pic>
      <p:sp>
        <p:nvSpPr>
          <p:cNvPr id="51" name="CasellaDiTesto 50"/>
          <p:cNvSpPr txBox="1"/>
          <p:nvPr/>
        </p:nvSpPr>
        <p:spPr>
          <a:xfrm>
            <a:off x="381000" y="1828800"/>
            <a:ext cx="1725052" cy="553998"/>
          </a:xfrm>
          <a:prstGeom prst="rect">
            <a:avLst/>
          </a:prstGeom>
          <a:noFill/>
        </p:spPr>
        <p:txBody>
          <a:bodyPr wrap="none" rtlCol="0">
            <a:spAutoFit/>
          </a:bodyPr>
          <a:lstStyle/>
          <a:p>
            <a:r>
              <a:rPr lang="it-IT" sz="3000" dirty="0" smtClean="0">
                <a:solidFill>
                  <a:srgbClr val="000000"/>
                </a:solidFill>
              </a:rPr>
              <a:t>R</a:t>
            </a:r>
            <a:r>
              <a:rPr lang="it-IT" sz="3000" baseline="-25000" dirty="0" smtClean="0">
                <a:solidFill>
                  <a:srgbClr val="000000"/>
                </a:solidFill>
              </a:rPr>
              <a:t>rs</a:t>
            </a:r>
            <a:r>
              <a:rPr lang="it-IT" sz="3000" dirty="0" smtClean="0">
                <a:solidFill>
                  <a:srgbClr val="000000"/>
                </a:solidFill>
              </a:rPr>
              <a:t>(</a:t>
            </a:r>
            <a:r>
              <a:rPr lang="it-IT" sz="3000" dirty="0" smtClean="0">
                <a:solidFill>
                  <a:srgbClr val="000000"/>
                </a:solidFill>
                <a:latin typeface="Symbol" charset="2"/>
                <a:cs typeface="Symbol" charset="2"/>
              </a:rPr>
              <a:t>l</a:t>
            </a:r>
            <a:r>
              <a:rPr lang="it-IT" sz="3000" dirty="0" smtClean="0">
                <a:solidFill>
                  <a:srgbClr val="000000"/>
                </a:solidFill>
              </a:rPr>
              <a:t>,0</a:t>
            </a:r>
            <a:r>
              <a:rPr lang="it-IT" sz="3000" baseline="30000" dirty="0" smtClean="0">
                <a:solidFill>
                  <a:srgbClr val="000000"/>
                </a:solidFill>
              </a:rPr>
              <a:t>+</a:t>
            </a:r>
            <a:r>
              <a:rPr lang="it-IT" sz="3000" dirty="0" smtClean="0">
                <a:solidFill>
                  <a:srgbClr val="000000"/>
                </a:solidFill>
              </a:rPr>
              <a:t>) ~</a:t>
            </a:r>
            <a:endParaRPr lang="it-IT" sz="3000" dirty="0">
              <a:solidFill>
                <a:srgbClr val="000000"/>
              </a:solidFill>
            </a:endParaRPr>
          </a:p>
        </p:txBody>
      </p:sp>
      <p:sp>
        <p:nvSpPr>
          <p:cNvPr id="53" name="CasellaDiTesto 52"/>
          <p:cNvSpPr txBox="1"/>
          <p:nvPr/>
        </p:nvSpPr>
        <p:spPr>
          <a:xfrm>
            <a:off x="2057400" y="2103398"/>
            <a:ext cx="507270" cy="553998"/>
          </a:xfrm>
          <a:prstGeom prst="rect">
            <a:avLst/>
          </a:prstGeom>
          <a:noFill/>
        </p:spPr>
        <p:txBody>
          <a:bodyPr wrap="none" rtlCol="0">
            <a:spAutoFit/>
          </a:bodyPr>
          <a:lstStyle/>
          <a:p>
            <a:r>
              <a:rPr lang="it-IT" sz="3000" dirty="0" smtClean="0">
                <a:solidFill>
                  <a:srgbClr val="000000"/>
                </a:solidFill>
              </a:rPr>
              <a:t>E</a:t>
            </a:r>
            <a:r>
              <a:rPr lang="it-IT" sz="3000" baseline="-25000" dirty="0" smtClean="0">
                <a:solidFill>
                  <a:srgbClr val="000000"/>
                </a:solidFill>
              </a:rPr>
              <a:t>d</a:t>
            </a:r>
            <a:endParaRPr lang="it-IT" sz="3000" baseline="-25000" dirty="0">
              <a:solidFill>
                <a:srgbClr val="000000"/>
              </a:solidFill>
            </a:endParaRPr>
          </a:p>
        </p:txBody>
      </p:sp>
      <p:cxnSp>
        <p:nvCxnSpPr>
          <p:cNvPr id="54" name="Connettore 1 53"/>
          <p:cNvCxnSpPr/>
          <p:nvPr/>
        </p:nvCxnSpPr>
        <p:spPr>
          <a:xfrm>
            <a:off x="2057400" y="2103398"/>
            <a:ext cx="4572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 name="Titolo 1"/>
          <p:cNvSpPr>
            <a:spLocks noGrp="1"/>
          </p:cNvSpPr>
          <p:nvPr>
            <p:ph type="title"/>
          </p:nvPr>
        </p:nvSpPr>
        <p:spPr>
          <a:xfrm>
            <a:off x="2324100" y="0"/>
            <a:ext cx="4495800" cy="1141413"/>
          </a:xfrm>
        </p:spPr>
        <p:txBody>
          <a:bodyPr/>
          <a:lstStyle/>
          <a:p>
            <a:r>
              <a:rPr lang="en-GB" dirty="0" smtClean="0"/>
              <a:t>OC Basic Info</a:t>
            </a:r>
            <a:endParaRPr lang="en-GB" b="1" dirty="0"/>
          </a:p>
        </p:txBody>
      </p:sp>
      <p:sp>
        <p:nvSpPr>
          <p:cNvPr id="6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1" name="Immagin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838200"/>
            <a:ext cx="3352800" cy="1676400"/>
          </a:xfrm>
          <a:prstGeom prst="rect">
            <a:avLst/>
          </a:prstGeom>
        </p:spPr>
      </p:pic>
      <p:pic>
        <p:nvPicPr>
          <p:cNvPr id="12" name="Immagin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4267200"/>
            <a:ext cx="3352800" cy="1676400"/>
          </a:xfrm>
          <a:prstGeom prst="rect">
            <a:avLst/>
          </a:prstGeom>
        </p:spPr>
      </p:pic>
    </p:spTree>
    <p:extLst>
      <p:ext uri="{BB962C8B-B14F-4D97-AF65-F5344CB8AC3E}">
        <p14:creationId xmlns:p14="http://schemas.microsoft.com/office/powerpoint/2010/main" val="906408413"/>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asellaDiTesto 51"/>
          <p:cNvSpPr txBox="1"/>
          <p:nvPr/>
        </p:nvSpPr>
        <p:spPr>
          <a:xfrm>
            <a:off x="2070456" y="1503323"/>
            <a:ext cx="481159" cy="553998"/>
          </a:xfrm>
          <a:prstGeom prst="rect">
            <a:avLst/>
          </a:prstGeom>
          <a:noFill/>
        </p:spPr>
        <p:txBody>
          <a:bodyPr wrap="none" rtlCol="0">
            <a:spAutoFit/>
          </a:bodyPr>
          <a:lstStyle/>
          <a:p>
            <a:r>
              <a:rPr lang="it-IT" sz="3000" dirty="0" smtClean="0">
                <a:solidFill>
                  <a:srgbClr val="000000"/>
                </a:solidFill>
              </a:rPr>
              <a:t>L</a:t>
            </a:r>
            <a:r>
              <a:rPr lang="it-IT" sz="3000" baseline="-25000" dirty="0" smtClean="0">
                <a:solidFill>
                  <a:srgbClr val="000000"/>
                </a:solidFill>
              </a:rPr>
              <a:t>u</a:t>
            </a:r>
            <a:endParaRPr lang="it-IT" sz="3000" baseline="-25000" dirty="0">
              <a:solidFill>
                <a:srgbClr val="000000"/>
              </a:solidFill>
            </a:endParaRPr>
          </a:p>
        </p:txBody>
      </p:sp>
      <p:pic>
        <p:nvPicPr>
          <p:cNvPr id="45" name="Immagin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219200"/>
            <a:ext cx="6019800" cy="3009900"/>
          </a:xfrm>
          <a:prstGeom prst="rect">
            <a:avLst/>
          </a:prstGeom>
        </p:spPr>
      </p:pic>
      <p:sp>
        <p:nvSpPr>
          <p:cNvPr id="51" name="CasellaDiTesto 50"/>
          <p:cNvSpPr txBox="1"/>
          <p:nvPr/>
        </p:nvSpPr>
        <p:spPr>
          <a:xfrm>
            <a:off x="381000" y="1828800"/>
            <a:ext cx="1725052" cy="553998"/>
          </a:xfrm>
          <a:prstGeom prst="rect">
            <a:avLst/>
          </a:prstGeom>
          <a:noFill/>
        </p:spPr>
        <p:txBody>
          <a:bodyPr wrap="none" rtlCol="0">
            <a:spAutoFit/>
          </a:bodyPr>
          <a:lstStyle/>
          <a:p>
            <a:r>
              <a:rPr lang="it-IT" sz="3000" dirty="0" smtClean="0">
                <a:solidFill>
                  <a:srgbClr val="000000"/>
                </a:solidFill>
              </a:rPr>
              <a:t>R</a:t>
            </a:r>
            <a:r>
              <a:rPr lang="it-IT" sz="3000" baseline="-25000" dirty="0" smtClean="0">
                <a:solidFill>
                  <a:srgbClr val="000000"/>
                </a:solidFill>
              </a:rPr>
              <a:t>rs</a:t>
            </a:r>
            <a:r>
              <a:rPr lang="it-IT" sz="3000" dirty="0" smtClean="0">
                <a:solidFill>
                  <a:srgbClr val="000000"/>
                </a:solidFill>
              </a:rPr>
              <a:t>(</a:t>
            </a:r>
            <a:r>
              <a:rPr lang="it-IT" sz="3000" dirty="0" smtClean="0">
                <a:solidFill>
                  <a:srgbClr val="000000"/>
                </a:solidFill>
                <a:latin typeface="Symbol" charset="2"/>
                <a:cs typeface="Symbol" charset="2"/>
              </a:rPr>
              <a:t>l</a:t>
            </a:r>
            <a:r>
              <a:rPr lang="it-IT" sz="3000" dirty="0" smtClean="0">
                <a:solidFill>
                  <a:srgbClr val="000000"/>
                </a:solidFill>
              </a:rPr>
              <a:t>,0</a:t>
            </a:r>
            <a:r>
              <a:rPr lang="it-IT" sz="3000" baseline="30000" dirty="0" smtClean="0">
                <a:solidFill>
                  <a:srgbClr val="000000"/>
                </a:solidFill>
              </a:rPr>
              <a:t>+</a:t>
            </a:r>
            <a:r>
              <a:rPr lang="it-IT" sz="3000" dirty="0" smtClean="0">
                <a:solidFill>
                  <a:srgbClr val="000000"/>
                </a:solidFill>
              </a:rPr>
              <a:t>) ~</a:t>
            </a:r>
            <a:endParaRPr lang="it-IT" sz="3000" dirty="0">
              <a:solidFill>
                <a:srgbClr val="000000"/>
              </a:solidFill>
            </a:endParaRPr>
          </a:p>
        </p:txBody>
      </p:sp>
      <p:sp>
        <p:nvSpPr>
          <p:cNvPr id="53" name="CasellaDiTesto 52"/>
          <p:cNvSpPr txBox="1"/>
          <p:nvPr/>
        </p:nvSpPr>
        <p:spPr>
          <a:xfrm>
            <a:off x="2057400" y="2103398"/>
            <a:ext cx="507270" cy="553998"/>
          </a:xfrm>
          <a:prstGeom prst="rect">
            <a:avLst/>
          </a:prstGeom>
          <a:noFill/>
        </p:spPr>
        <p:txBody>
          <a:bodyPr wrap="none" rtlCol="0">
            <a:spAutoFit/>
          </a:bodyPr>
          <a:lstStyle/>
          <a:p>
            <a:r>
              <a:rPr lang="it-IT" sz="3000" dirty="0" smtClean="0">
                <a:solidFill>
                  <a:srgbClr val="000000"/>
                </a:solidFill>
              </a:rPr>
              <a:t>E</a:t>
            </a:r>
            <a:r>
              <a:rPr lang="it-IT" sz="3000" baseline="-25000" dirty="0" smtClean="0">
                <a:solidFill>
                  <a:srgbClr val="000000"/>
                </a:solidFill>
              </a:rPr>
              <a:t>d</a:t>
            </a:r>
            <a:endParaRPr lang="it-IT" sz="3000" baseline="-25000" dirty="0">
              <a:solidFill>
                <a:srgbClr val="000000"/>
              </a:solidFill>
            </a:endParaRPr>
          </a:p>
        </p:txBody>
      </p:sp>
      <p:cxnSp>
        <p:nvCxnSpPr>
          <p:cNvPr id="54" name="Connettore 1 53"/>
          <p:cNvCxnSpPr/>
          <p:nvPr/>
        </p:nvCxnSpPr>
        <p:spPr>
          <a:xfrm>
            <a:off x="2082435" y="2103398"/>
            <a:ext cx="4572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 name="Titolo 1"/>
          <p:cNvSpPr>
            <a:spLocks noGrp="1"/>
          </p:cNvSpPr>
          <p:nvPr>
            <p:ph type="title"/>
          </p:nvPr>
        </p:nvSpPr>
        <p:spPr>
          <a:xfrm>
            <a:off x="2324100" y="0"/>
            <a:ext cx="4495800" cy="1141413"/>
          </a:xfrm>
        </p:spPr>
        <p:txBody>
          <a:bodyPr/>
          <a:lstStyle/>
          <a:p>
            <a:r>
              <a:rPr lang="en-GB" dirty="0" smtClean="0"/>
              <a:t>OC Basic Info</a:t>
            </a:r>
            <a:endParaRPr lang="en-GB" b="1" dirty="0"/>
          </a:p>
        </p:txBody>
      </p:sp>
      <p:sp>
        <p:nvSpPr>
          <p:cNvPr id="6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1" name="Immagin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838200"/>
            <a:ext cx="3352800" cy="1676400"/>
          </a:xfrm>
          <a:prstGeom prst="rect">
            <a:avLst/>
          </a:prstGeom>
        </p:spPr>
      </p:pic>
      <p:pic>
        <p:nvPicPr>
          <p:cNvPr id="12" name="Immagin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4267200"/>
            <a:ext cx="3352800" cy="1676400"/>
          </a:xfrm>
          <a:prstGeom prst="rect">
            <a:avLst/>
          </a:prstGeom>
        </p:spPr>
      </p:pic>
      <p:sp>
        <p:nvSpPr>
          <p:cNvPr id="13" name="CasellaDiTesto 12"/>
          <p:cNvSpPr txBox="1"/>
          <p:nvPr/>
        </p:nvSpPr>
        <p:spPr>
          <a:xfrm rot="19105540">
            <a:off x="1647894" y="3113529"/>
            <a:ext cx="5848213" cy="630942"/>
          </a:xfrm>
          <a:prstGeom prst="rect">
            <a:avLst/>
          </a:prstGeom>
          <a:solidFill>
            <a:schemeClr val="bg1">
              <a:lumMod val="65000"/>
            </a:schemeClr>
          </a:solidFill>
        </p:spPr>
        <p:txBody>
          <a:bodyPr wrap="none" rtlCol="0">
            <a:spAutoFit/>
          </a:bodyPr>
          <a:lstStyle/>
          <a:p>
            <a:r>
              <a:rPr lang="en-GB" sz="3500" dirty="0" smtClean="0">
                <a:latin typeface="Calibri (Corpo)"/>
                <a:cs typeface="Calibri (Corpo)"/>
              </a:rPr>
              <a:t>The quantity of interest to us</a:t>
            </a:r>
            <a:endParaRPr lang="en-GB" sz="3500" dirty="0">
              <a:latin typeface="Calibri (Corpo)"/>
              <a:cs typeface="Calibri (Corpo)"/>
            </a:endParaRPr>
          </a:p>
        </p:txBody>
      </p:sp>
    </p:spTree>
    <p:extLst>
      <p:ext uri="{BB962C8B-B14F-4D97-AF65-F5344CB8AC3E}">
        <p14:creationId xmlns:p14="http://schemas.microsoft.com/office/powerpoint/2010/main" val="3455599247"/>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asellaDiTesto 51"/>
          <p:cNvSpPr txBox="1"/>
          <p:nvPr/>
        </p:nvSpPr>
        <p:spPr>
          <a:xfrm>
            <a:off x="2070456" y="1503323"/>
            <a:ext cx="481159" cy="553998"/>
          </a:xfrm>
          <a:prstGeom prst="rect">
            <a:avLst/>
          </a:prstGeom>
          <a:noFill/>
        </p:spPr>
        <p:txBody>
          <a:bodyPr wrap="none" rtlCol="0">
            <a:spAutoFit/>
          </a:bodyPr>
          <a:lstStyle/>
          <a:p>
            <a:r>
              <a:rPr lang="it-IT" sz="3000" dirty="0" smtClean="0">
                <a:solidFill>
                  <a:srgbClr val="000000"/>
                </a:solidFill>
              </a:rPr>
              <a:t>L</a:t>
            </a:r>
            <a:r>
              <a:rPr lang="it-IT" sz="3000" baseline="-25000" dirty="0" smtClean="0">
                <a:solidFill>
                  <a:srgbClr val="000000"/>
                </a:solidFill>
              </a:rPr>
              <a:t>u</a:t>
            </a:r>
            <a:endParaRPr lang="it-IT" sz="3000" baseline="-25000" dirty="0">
              <a:solidFill>
                <a:srgbClr val="000000"/>
              </a:solidFill>
            </a:endParaRPr>
          </a:p>
        </p:txBody>
      </p:sp>
      <p:pic>
        <p:nvPicPr>
          <p:cNvPr id="45" name="Immagin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219200"/>
            <a:ext cx="6019800" cy="3009900"/>
          </a:xfrm>
          <a:prstGeom prst="rect">
            <a:avLst/>
          </a:prstGeom>
        </p:spPr>
      </p:pic>
      <p:sp>
        <p:nvSpPr>
          <p:cNvPr id="51" name="CasellaDiTesto 50"/>
          <p:cNvSpPr txBox="1"/>
          <p:nvPr/>
        </p:nvSpPr>
        <p:spPr>
          <a:xfrm>
            <a:off x="381000" y="1828800"/>
            <a:ext cx="1725052" cy="553998"/>
          </a:xfrm>
          <a:prstGeom prst="rect">
            <a:avLst/>
          </a:prstGeom>
          <a:noFill/>
        </p:spPr>
        <p:txBody>
          <a:bodyPr wrap="none" rtlCol="0">
            <a:spAutoFit/>
          </a:bodyPr>
          <a:lstStyle/>
          <a:p>
            <a:r>
              <a:rPr lang="it-IT" sz="3000" dirty="0" smtClean="0">
                <a:solidFill>
                  <a:srgbClr val="000000"/>
                </a:solidFill>
              </a:rPr>
              <a:t>R</a:t>
            </a:r>
            <a:r>
              <a:rPr lang="it-IT" sz="3000" baseline="-25000" dirty="0" smtClean="0">
                <a:solidFill>
                  <a:srgbClr val="000000"/>
                </a:solidFill>
              </a:rPr>
              <a:t>rs</a:t>
            </a:r>
            <a:r>
              <a:rPr lang="it-IT" sz="3000" dirty="0" smtClean="0">
                <a:solidFill>
                  <a:srgbClr val="000000"/>
                </a:solidFill>
              </a:rPr>
              <a:t>(</a:t>
            </a:r>
            <a:r>
              <a:rPr lang="it-IT" sz="3000" dirty="0" smtClean="0">
                <a:solidFill>
                  <a:srgbClr val="000000"/>
                </a:solidFill>
                <a:latin typeface="Symbol" charset="2"/>
                <a:cs typeface="Symbol" charset="2"/>
              </a:rPr>
              <a:t>l</a:t>
            </a:r>
            <a:r>
              <a:rPr lang="it-IT" sz="3000" dirty="0" smtClean="0">
                <a:solidFill>
                  <a:srgbClr val="000000"/>
                </a:solidFill>
              </a:rPr>
              <a:t>,0</a:t>
            </a:r>
            <a:r>
              <a:rPr lang="it-IT" sz="3000" baseline="30000" dirty="0" smtClean="0">
                <a:solidFill>
                  <a:srgbClr val="000000"/>
                </a:solidFill>
              </a:rPr>
              <a:t>+</a:t>
            </a:r>
            <a:r>
              <a:rPr lang="it-IT" sz="3000" dirty="0" smtClean="0">
                <a:solidFill>
                  <a:srgbClr val="000000"/>
                </a:solidFill>
              </a:rPr>
              <a:t>) ~</a:t>
            </a:r>
            <a:endParaRPr lang="it-IT" sz="3000" dirty="0">
              <a:solidFill>
                <a:srgbClr val="000000"/>
              </a:solidFill>
            </a:endParaRPr>
          </a:p>
        </p:txBody>
      </p:sp>
      <p:sp>
        <p:nvSpPr>
          <p:cNvPr id="53" name="CasellaDiTesto 52"/>
          <p:cNvSpPr txBox="1"/>
          <p:nvPr/>
        </p:nvSpPr>
        <p:spPr>
          <a:xfrm>
            <a:off x="2057400" y="2103398"/>
            <a:ext cx="507270" cy="553998"/>
          </a:xfrm>
          <a:prstGeom prst="rect">
            <a:avLst/>
          </a:prstGeom>
          <a:noFill/>
        </p:spPr>
        <p:txBody>
          <a:bodyPr wrap="none" rtlCol="0">
            <a:spAutoFit/>
          </a:bodyPr>
          <a:lstStyle/>
          <a:p>
            <a:r>
              <a:rPr lang="it-IT" sz="3000" dirty="0" smtClean="0">
                <a:solidFill>
                  <a:srgbClr val="000000"/>
                </a:solidFill>
              </a:rPr>
              <a:t>E</a:t>
            </a:r>
            <a:r>
              <a:rPr lang="it-IT" sz="3000" baseline="-25000" dirty="0" smtClean="0">
                <a:solidFill>
                  <a:srgbClr val="000000"/>
                </a:solidFill>
              </a:rPr>
              <a:t>d</a:t>
            </a:r>
            <a:endParaRPr lang="it-IT" sz="3000" baseline="-25000" dirty="0">
              <a:solidFill>
                <a:srgbClr val="000000"/>
              </a:solidFill>
            </a:endParaRPr>
          </a:p>
        </p:txBody>
      </p:sp>
      <p:cxnSp>
        <p:nvCxnSpPr>
          <p:cNvPr id="54" name="Connettore 1 53"/>
          <p:cNvCxnSpPr/>
          <p:nvPr/>
        </p:nvCxnSpPr>
        <p:spPr>
          <a:xfrm>
            <a:off x="2082435" y="2103398"/>
            <a:ext cx="4572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 name="Titolo 1"/>
          <p:cNvSpPr>
            <a:spLocks noGrp="1"/>
          </p:cNvSpPr>
          <p:nvPr>
            <p:ph type="title"/>
          </p:nvPr>
        </p:nvSpPr>
        <p:spPr>
          <a:xfrm>
            <a:off x="2324100" y="0"/>
            <a:ext cx="4495800" cy="1141413"/>
          </a:xfrm>
        </p:spPr>
        <p:txBody>
          <a:bodyPr/>
          <a:lstStyle/>
          <a:p>
            <a:r>
              <a:rPr lang="en-GB" dirty="0" smtClean="0"/>
              <a:t>OC Basic Info</a:t>
            </a:r>
            <a:endParaRPr lang="en-GB" b="1" dirty="0"/>
          </a:p>
        </p:txBody>
      </p:sp>
      <p:sp>
        <p:nvSpPr>
          <p:cNvPr id="6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4" name="CasellaDiTesto 13"/>
          <p:cNvSpPr txBox="1"/>
          <p:nvPr/>
        </p:nvSpPr>
        <p:spPr>
          <a:xfrm>
            <a:off x="261611" y="4800600"/>
            <a:ext cx="1210337" cy="553998"/>
          </a:xfrm>
          <a:prstGeom prst="rect">
            <a:avLst/>
          </a:prstGeom>
          <a:noFill/>
        </p:spPr>
        <p:txBody>
          <a:bodyPr wrap="none" rtlCol="0">
            <a:spAutoFit/>
          </a:bodyPr>
          <a:lstStyle/>
          <a:p>
            <a:r>
              <a:rPr lang="it-IT" sz="3000" dirty="0" smtClean="0"/>
              <a:t>MBR =</a:t>
            </a:r>
            <a:endParaRPr lang="it-IT" sz="3000" dirty="0"/>
          </a:p>
        </p:txBody>
      </p:sp>
      <p:sp>
        <p:nvSpPr>
          <p:cNvPr id="15" name="Rettangolo 14"/>
          <p:cNvSpPr/>
          <p:nvPr/>
        </p:nvSpPr>
        <p:spPr>
          <a:xfrm>
            <a:off x="1600200" y="4495800"/>
            <a:ext cx="2028558" cy="553998"/>
          </a:xfrm>
          <a:prstGeom prst="rect">
            <a:avLst/>
          </a:prstGeom>
        </p:spPr>
        <p:txBody>
          <a:bodyPr wrap="none">
            <a:spAutoFit/>
          </a:bodyPr>
          <a:lstStyle/>
          <a:p>
            <a:r>
              <a:rPr lang="it-IT" sz="3000" dirty="0"/>
              <a:t>MAX(R</a:t>
            </a:r>
            <a:r>
              <a:rPr lang="it-IT" sz="3000" baseline="-25000" dirty="0"/>
              <a:t>rsBlue</a:t>
            </a:r>
            <a:r>
              <a:rPr lang="it-IT" sz="3000" dirty="0"/>
              <a:t>)</a:t>
            </a:r>
            <a:endParaRPr lang="it-IT" dirty="0"/>
          </a:p>
        </p:txBody>
      </p:sp>
      <p:sp>
        <p:nvSpPr>
          <p:cNvPr id="16" name="Rettangolo 15"/>
          <p:cNvSpPr/>
          <p:nvPr/>
        </p:nvSpPr>
        <p:spPr>
          <a:xfrm>
            <a:off x="2002234" y="5019431"/>
            <a:ext cx="1224489" cy="553998"/>
          </a:xfrm>
          <a:prstGeom prst="rect">
            <a:avLst/>
          </a:prstGeom>
        </p:spPr>
        <p:txBody>
          <a:bodyPr wrap="none">
            <a:spAutoFit/>
          </a:bodyPr>
          <a:lstStyle/>
          <a:p>
            <a:r>
              <a:rPr lang="it-IT" sz="3000" dirty="0" smtClean="0"/>
              <a:t>R</a:t>
            </a:r>
            <a:r>
              <a:rPr lang="it-IT" sz="3000" baseline="-25000" dirty="0" smtClean="0"/>
              <a:t>rsGreen</a:t>
            </a:r>
            <a:endParaRPr lang="it-IT" dirty="0"/>
          </a:p>
        </p:txBody>
      </p:sp>
      <p:cxnSp>
        <p:nvCxnSpPr>
          <p:cNvPr id="17" name="Connettore 1 16"/>
          <p:cNvCxnSpPr/>
          <p:nvPr/>
        </p:nvCxnSpPr>
        <p:spPr>
          <a:xfrm>
            <a:off x="1442711" y="5122986"/>
            <a:ext cx="24384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8" name="Rettangolo 17"/>
          <p:cNvSpPr/>
          <p:nvPr/>
        </p:nvSpPr>
        <p:spPr>
          <a:xfrm>
            <a:off x="3962400" y="4495800"/>
            <a:ext cx="1644651" cy="553998"/>
          </a:xfrm>
          <a:prstGeom prst="rect">
            <a:avLst/>
          </a:prstGeom>
        </p:spPr>
        <p:txBody>
          <a:bodyPr wrap="none">
            <a:spAutoFit/>
          </a:bodyPr>
          <a:lstStyle/>
          <a:p>
            <a:r>
              <a:rPr lang="it-IT" sz="3000" dirty="0" smtClean="0"/>
              <a:t>&lt; 550 nm</a:t>
            </a:r>
            <a:endParaRPr lang="it-IT" dirty="0"/>
          </a:p>
        </p:txBody>
      </p:sp>
      <p:sp>
        <p:nvSpPr>
          <p:cNvPr id="19" name="Rettangolo 18"/>
          <p:cNvSpPr/>
          <p:nvPr/>
        </p:nvSpPr>
        <p:spPr>
          <a:xfrm>
            <a:off x="3962400" y="5070231"/>
            <a:ext cx="1644651" cy="553998"/>
          </a:xfrm>
          <a:prstGeom prst="rect">
            <a:avLst/>
          </a:prstGeom>
        </p:spPr>
        <p:txBody>
          <a:bodyPr wrap="none">
            <a:spAutoFit/>
          </a:bodyPr>
          <a:lstStyle/>
          <a:p>
            <a:r>
              <a:rPr lang="it-IT" sz="3000" dirty="0" smtClean="0"/>
              <a:t>~ 550 nm</a:t>
            </a:r>
            <a:endParaRPr lang="it-IT" dirty="0"/>
          </a:p>
        </p:txBody>
      </p:sp>
      <p:cxnSp>
        <p:nvCxnSpPr>
          <p:cNvPr id="5" name="Connettore 2 4"/>
          <p:cNvCxnSpPr>
            <a:endCxn id="18" idx="0"/>
          </p:cNvCxnSpPr>
          <p:nvPr/>
        </p:nvCxnSpPr>
        <p:spPr>
          <a:xfrm flipH="1">
            <a:off x="4784726" y="3285068"/>
            <a:ext cx="718607" cy="121073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CasellaDiTesto 1"/>
          <p:cNvSpPr txBox="1"/>
          <p:nvPr/>
        </p:nvSpPr>
        <p:spPr>
          <a:xfrm>
            <a:off x="261611" y="5867400"/>
            <a:ext cx="2204900" cy="369332"/>
          </a:xfrm>
          <a:prstGeom prst="rect">
            <a:avLst/>
          </a:prstGeom>
          <a:noFill/>
        </p:spPr>
        <p:txBody>
          <a:bodyPr wrap="none" rtlCol="0">
            <a:spAutoFit/>
          </a:bodyPr>
          <a:lstStyle/>
          <a:p>
            <a:r>
              <a:rPr lang="it-IT" dirty="0" smtClean="0"/>
              <a:t>Maximum Band Ratio</a:t>
            </a:r>
            <a:endParaRPr lang="it-IT" dirty="0"/>
          </a:p>
        </p:txBody>
      </p:sp>
    </p:spTree>
    <p:extLst>
      <p:ext uri="{BB962C8B-B14F-4D97-AF65-F5344CB8AC3E}">
        <p14:creationId xmlns:p14="http://schemas.microsoft.com/office/powerpoint/2010/main" val="1642381074"/>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2324100" y="0"/>
            <a:ext cx="4495800" cy="1141413"/>
          </a:xfrm>
        </p:spPr>
        <p:txBody>
          <a:bodyPr/>
          <a:lstStyle/>
          <a:p>
            <a:r>
              <a:rPr lang="en-GB" dirty="0" smtClean="0"/>
              <a:t>OC Basic Info</a:t>
            </a:r>
            <a:endParaRPr lang="en-GB" b="1" dirty="0"/>
          </a:p>
        </p:txBody>
      </p:sp>
      <p:sp>
        <p:nvSpPr>
          <p:cNvPr id="9" name="CasellaDiTesto 8"/>
          <p:cNvSpPr txBox="1"/>
          <p:nvPr/>
        </p:nvSpPr>
        <p:spPr>
          <a:xfrm>
            <a:off x="3048000" y="1721584"/>
            <a:ext cx="5715000" cy="2015936"/>
          </a:xfrm>
          <a:prstGeom prst="rect">
            <a:avLst/>
          </a:prstGeom>
          <a:noFill/>
        </p:spPr>
        <p:txBody>
          <a:bodyPr wrap="square" rtlCol="0">
            <a:spAutoFit/>
          </a:bodyPr>
          <a:lstStyle/>
          <a:p>
            <a:pPr marL="342900" indent="-342900">
              <a:buFont typeface="Arial"/>
              <a:buChar char="•"/>
            </a:pPr>
            <a:r>
              <a:rPr lang="en-GB" sz="2500" dirty="0" smtClean="0"/>
              <a:t>Open ocean</a:t>
            </a:r>
          </a:p>
          <a:p>
            <a:pPr marL="342900" indent="-342900">
              <a:buFont typeface="Arial"/>
              <a:buChar char="•"/>
            </a:pPr>
            <a:r>
              <a:rPr lang="en-GB" sz="2500" dirty="0" smtClean="0"/>
              <a:t>Optical signal variability is </a:t>
            </a:r>
            <a:r>
              <a:rPr lang="en-GB" sz="2500" b="1" dirty="0" smtClean="0"/>
              <a:t>WELL</a:t>
            </a:r>
            <a:r>
              <a:rPr lang="en-GB" sz="2500" dirty="0" smtClean="0"/>
              <a:t> explained by the variability in phytoplankton biomass </a:t>
            </a:r>
          </a:p>
          <a:p>
            <a:pPr marL="355600"/>
            <a:r>
              <a:rPr lang="en-GB" sz="2500" dirty="0" smtClean="0"/>
              <a:t>(i.e., </a:t>
            </a:r>
            <a:r>
              <a:rPr lang="en-GB" sz="2500" b="1" dirty="0" smtClean="0"/>
              <a:t>Chlorophyll</a:t>
            </a:r>
            <a:r>
              <a:rPr lang="en-GB" sz="2500" dirty="0" smtClean="0"/>
              <a:t>)</a:t>
            </a:r>
            <a:endParaRPr lang="en-GB" sz="2500" dirty="0"/>
          </a:p>
        </p:txBody>
      </p:sp>
      <p:sp>
        <p:nvSpPr>
          <p:cNvPr id="10" name="CasellaDiTesto 9"/>
          <p:cNvSpPr txBox="1"/>
          <p:nvPr/>
        </p:nvSpPr>
        <p:spPr>
          <a:xfrm>
            <a:off x="304799" y="1721584"/>
            <a:ext cx="2251037" cy="553998"/>
          </a:xfrm>
          <a:prstGeom prst="rect">
            <a:avLst/>
          </a:prstGeom>
          <a:noFill/>
        </p:spPr>
        <p:txBody>
          <a:bodyPr wrap="none" rtlCol="0">
            <a:spAutoFit/>
          </a:bodyPr>
          <a:lstStyle/>
          <a:p>
            <a:r>
              <a:rPr lang="en-GB" sz="3000" dirty="0" smtClean="0"/>
              <a:t>Case I waters</a:t>
            </a:r>
            <a:endParaRPr lang="en-GB" sz="3000" dirty="0"/>
          </a:p>
        </p:txBody>
      </p:sp>
      <p:sp>
        <p:nvSpPr>
          <p:cNvPr id="11" name="CasellaDiTesto 10"/>
          <p:cNvSpPr txBox="1"/>
          <p:nvPr/>
        </p:nvSpPr>
        <p:spPr>
          <a:xfrm>
            <a:off x="3048000" y="3931384"/>
            <a:ext cx="5715000" cy="2015936"/>
          </a:xfrm>
          <a:prstGeom prst="rect">
            <a:avLst/>
          </a:prstGeom>
          <a:noFill/>
        </p:spPr>
        <p:txBody>
          <a:bodyPr wrap="square" rtlCol="0">
            <a:spAutoFit/>
          </a:bodyPr>
          <a:lstStyle/>
          <a:p>
            <a:pPr marL="342900" indent="-342900">
              <a:buFont typeface="Arial"/>
              <a:buChar char="•"/>
            </a:pPr>
            <a:r>
              <a:rPr lang="en-GB" sz="2500" dirty="0"/>
              <a:t>Coastal waters</a:t>
            </a:r>
          </a:p>
          <a:p>
            <a:pPr marL="342900" indent="-342900">
              <a:buFont typeface="Arial"/>
              <a:buChar char="•"/>
            </a:pPr>
            <a:r>
              <a:rPr lang="en-GB" sz="2500" dirty="0"/>
              <a:t>Optical signal variability is </a:t>
            </a:r>
            <a:r>
              <a:rPr lang="en-GB" sz="2500" b="1" dirty="0"/>
              <a:t>ONLY PARTIALLY </a:t>
            </a:r>
            <a:r>
              <a:rPr lang="en-GB" sz="2500" dirty="0"/>
              <a:t>explained by the variability in phytoplankton </a:t>
            </a:r>
            <a:r>
              <a:rPr lang="en-GB" sz="2500" dirty="0" smtClean="0"/>
              <a:t>biomass</a:t>
            </a:r>
          </a:p>
          <a:p>
            <a:pPr marL="342900" indent="-342900">
              <a:buFont typeface="Arial"/>
              <a:buChar char="•"/>
            </a:pPr>
            <a:r>
              <a:rPr lang="en-GB" sz="2500" dirty="0" smtClean="0"/>
              <a:t>CDOM &amp; TSM can play a significant role</a:t>
            </a:r>
            <a:endParaRPr lang="en-GB" sz="2500" dirty="0"/>
          </a:p>
        </p:txBody>
      </p:sp>
      <p:sp>
        <p:nvSpPr>
          <p:cNvPr id="12" name="CasellaDiTesto 11"/>
          <p:cNvSpPr txBox="1"/>
          <p:nvPr/>
        </p:nvSpPr>
        <p:spPr>
          <a:xfrm>
            <a:off x="304799" y="3931384"/>
            <a:ext cx="2347968" cy="553998"/>
          </a:xfrm>
          <a:prstGeom prst="rect">
            <a:avLst/>
          </a:prstGeom>
          <a:noFill/>
        </p:spPr>
        <p:txBody>
          <a:bodyPr wrap="none" rtlCol="0">
            <a:spAutoFit/>
          </a:bodyPr>
          <a:lstStyle/>
          <a:p>
            <a:r>
              <a:rPr lang="en-GB" sz="3000" dirty="0" smtClean="0"/>
              <a:t>Case II waters</a:t>
            </a:r>
            <a:endParaRPr lang="en-GB" sz="3000" dirty="0"/>
          </a:p>
        </p:txBody>
      </p:sp>
    </p:spTree>
    <p:extLst>
      <p:ext uri="{BB962C8B-B14F-4D97-AF65-F5344CB8AC3E}">
        <p14:creationId xmlns:p14="http://schemas.microsoft.com/office/powerpoint/2010/main" val="2257924218"/>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magin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372" y="1066800"/>
            <a:ext cx="6270171" cy="5486399"/>
          </a:xfrm>
          <a:prstGeom prst="rect">
            <a:avLst/>
          </a:prstGeom>
        </p:spPr>
      </p:pic>
      <p:sp>
        <p:nvSpPr>
          <p:cNvPr id="4" name="Titolo 1"/>
          <p:cNvSpPr>
            <a:spLocks noGrp="1"/>
          </p:cNvSpPr>
          <p:nvPr>
            <p:ph type="title"/>
          </p:nvPr>
        </p:nvSpPr>
        <p:spPr>
          <a:xfrm>
            <a:off x="2324100" y="0"/>
            <a:ext cx="4495800" cy="1141413"/>
          </a:xfrm>
        </p:spPr>
        <p:txBody>
          <a:bodyPr/>
          <a:lstStyle/>
          <a:p>
            <a:r>
              <a:rPr lang="en-GB" dirty="0" smtClean="0"/>
              <a:t>Chlorophyll</a:t>
            </a:r>
            <a:endParaRPr lang="en-GB" b="1" dirty="0"/>
          </a:p>
        </p:txBody>
      </p:sp>
      <p:pic>
        <p:nvPicPr>
          <p:cNvPr id="5" name="Immagine 4" descr="StationLocationwb14_005d.ct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4733925"/>
            <a:ext cx="2794000" cy="1676400"/>
          </a:xfrm>
          <a:prstGeom prst="rect">
            <a:avLst/>
          </a:prstGeom>
        </p:spPr>
      </p:pic>
      <p:sp>
        <p:nvSpPr>
          <p:cNvPr id="6" name="Rettangolo 5"/>
          <p:cNvSpPr/>
          <p:nvPr/>
        </p:nvSpPr>
        <p:spPr>
          <a:xfrm>
            <a:off x="4584700" y="5943600"/>
            <a:ext cx="1390124" cy="323165"/>
          </a:xfrm>
          <a:prstGeom prst="rect">
            <a:avLst/>
          </a:prstGeom>
        </p:spPr>
        <p:txBody>
          <a:bodyPr wrap="none">
            <a:spAutoFit/>
          </a:bodyPr>
          <a:lstStyle/>
          <a:p>
            <a:r>
              <a:rPr lang="en-GB" sz="1500" dirty="0" smtClean="0">
                <a:solidFill>
                  <a:prstClr val="black"/>
                </a:solidFill>
                <a:sym typeface="Symbol"/>
              </a:rPr>
              <a:t>April 12</a:t>
            </a:r>
            <a:r>
              <a:rPr lang="en-GB" sz="1500" baseline="30000" dirty="0" smtClean="0">
                <a:solidFill>
                  <a:prstClr val="black"/>
                </a:solidFill>
                <a:sym typeface="Symbol"/>
              </a:rPr>
              <a:t>th</a:t>
            </a:r>
            <a:r>
              <a:rPr lang="en-GB" sz="1500" dirty="0" smtClean="0">
                <a:solidFill>
                  <a:prstClr val="black"/>
                </a:solidFill>
                <a:sym typeface="Symbol"/>
              </a:rPr>
              <a:t>, 2014</a:t>
            </a:r>
            <a:endParaRPr lang="en-GB" sz="1500" baseline="-25000" dirty="0"/>
          </a:p>
        </p:txBody>
      </p:sp>
    </p:spTree>
    <p:extLst>
      <p:ext uri="{BB962C8B-B14F-4D97-AF65-F5344CB8AC3E}">
        <p14:creationId xmlns:p14="http://schemas.microsoft.com/office/powerpoint/2010/main" val="1104793149"/>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OCTAC MyOcean heritage</a:t>
            </a:r>
            <a:endParaRPr lang="en-GB" dirty="0"/>
          </a:p>
        </p:txBody>
      </p:sp>
      <p:sp>
        <p:nvSpPr>
          <p:cNvPr id="3" name="Content Placeholder 2"/>
          <p:cNvSpPr>
            <a:spLocks noGrp="1"/>
          </p:cNvSpPr>
          <p:nvPr>
            <p:ph idx="1"/>
          </p:nvPr>
        </p:nvSpPr>
        <p:spPr>
          <a:xfrm>
            <a:off x="457200" y="1371600"/>
            <a:ext cx="8229600" cy="4343400"/>
          </a:xfrm>
        </p:spPr>
        <p:txBody>
          <a:bodyPr/>
          <a:lstStyle/>
          <a:p>
            <a:r>
              <a:rPr lang="en-GB" dirty="0" smtClean="0"/>
              <a:t>The OCTAC is a distributed system which acts as a Production Centre of high-quality OC products</a:t>
            </a:r>
          </a:p>
          <a:p>
            <a:r>
              <a:rPr lang="en-GB" dirty="0" smtClean="0"/>
              <a:t>It provides operational service to Copernicus Marine Environment Monitoring Service (CMEMS) - the legacy of GMES</a:t>
            </a:r>
          </a:p>
          <a:p>
            <a:r>
              <a:rPr lang="en-GB" dirty="0" smtClean="0"/>
              <a:t>The OCTAC Ocean regions are: GLO (global ocean), EUR (Pan-European Seas), ARC (Arctic Ocean), BAL (Baltic Sea), ATL (Atlantic Ocean), </a:t>
            </a:r>
            <a:r>
              <a:rPr lang="en-GB" dirty="0"/>
              <a:t>BS (Black Sea</a:t>
            </a:r>
            <a:r>
              <a:rPr lang="en-GB" dirty="0" smtClean="0"/>
              <a:t>), and </a:t>
            </a:r>
            <a:r>
              <a:rPr lang="en-GB" b="1" dirty="0" smtClean="0"/>
              <a:t>MED</a:t>
            </a:r>
            <a:r>
              <a:rPr lang="en-GB" dirty="0" smtClean="0"/>
              <a:t> (</a:t>
            </a:r>
            <a:r>
              <a:rPr lang="en-GB" b="1" dirty="0" smtClean="0"/>
              <a:t>Mediterranean Sea</a:t>
            </a:r>
            <a:r>
              <a:rPr lang="en-GB" dirty="0" smtClean="0"/>
              <a:t>).</a:t>
            </a:r>
          </a:p>
        </p:txBody>
      </p:sp>
    </p:spTree>
    <p:extLst>
      <p:ext uri="{BB962C8B-B14F-4D97-AF65-F5344CB8AC3E}">
        <p14:creationId xmlns:p14="http://schemas.microsoft.com/office/powerpoint/2010/main" val="3770170024"/>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magin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372" y="1066800"/>
            <a:ext cx="6270170" cy="5486399"/>
          </a:xfrm>
          <a:prstGeom prst="rect">
            <a:avLst/>
          </a:prstGeom>
        </p:spPr>
      </p:pic>
      <p:sp>
        <p:nvSpPr>
          <p:cNvPr id="4" name="Titolo 1"/>
          <p:cNvSpPr>
            <a:spLocks noGrp="1"/>
          </p:cNvSpPr>
          <p:nvPr>
            <p:ph type="title"/>
          </p:nvPr>
        </p:nvSpPr>
        <p:spPr>
          <a:xfrm>
            <a:off x="2324100" y="0"/>
            <a:ext cx="4495800" cy="1141413"/>
          </a:xfrm>
        </p:spPr>
        <p:txBody>
          <a:bodyPr/>
          <a:lstStyle/>
          <a:p>
            <a:r>
              <a:rPr lang="en-GB" dirty="0"/>
              <a:t>Chlorophyll</a:t>
            </a:r>
            <a:endParaRPr lang="en-GB" b="1" dirty="0"/>
          </a:p>
        </p:txBody>
      </p:sp>
      <p:sp>
        <p:nvSpPr>
          <p:cNvPr id="6" name="CasellaDiTesto 5"/>
          <p:cNvSpPr txBox="1"/>
          <p:nvPr/>
        </p:nvSpPr>
        <p:spPr>
          <a:xfrm>
            <a:off x="2514600" y="3276600"/>
            <a:ext cx="450176" cy="369332"/>
          </a:xfrm>
          <a:prstGeom prst="rect">
            <a:avLst/>
          </a:prstGeom>
          <a:noFill/>
        </p:spPr>
        <p:txBody>
          <a:bodyPr wrap="none" rtlCol="0">
            <a:spAutoFit/>
          </a:bodyPr>
          <a:lstStyle/>
          <a:p>
            <a:r>
              <a:rPr lang="it-IT" dirty="0" smtClean="0"/>
              <a:t>Z</a:t>
            </a:r>
            <a:r>
              <a:rPr lang="it-IT" baseline="-25000" dirty="0" smtClean="0"/>
              <a:t>eu</a:t>
            </a:r>
            <a:endParaRPr lang="it-IT" dirty="0"/>
          </a:p>
        </p:txBody>
      </p:sp>
      <p:pic>
        <p:nvPicPr>
          <p:cNvPr id="12" name="Immagine 11" descr="StationLocationwb14_005d.ct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4733925"/>
            <a:ext cx="2794000" cy="1676400"/>
          </a:xfrm>
          <a:prstGeom prst="rect">
            <a:avLst/>
          </a:prstGeom>
        </p:spPr>
      </p:pic>
      <p:sp>
        <p:nvSpPr>
          <p:cNvPr id="7" name="Rettangolo 6"/>
          <p:cNvSpPr/>
          <p:nvPr/>
        </p:nvSpPr>
        <p:spPr>
          <a:xfrm>
            <a:off x="4584700" y="5943600"/>
            <a:ext cx="1390124" cy="323165"/>
          </a:xfrm>
          <a:prstGeom prst="rect">
            <a:avLst/>
          </a:prstGeom>
        </p:spPr>
        <p:txBody>
          <a:bodyPr wrap="none">
            <a:spAutoFit/>
          </a:bodyPr>
          <a:lstStyle/>
          <a:p>
            <a:r>
              <a:rPr lang="en-GB" sz="1500" dirty="0" smtClean="0">
                <a:solidFill>
                  <a:prstClr val="black"/>
                </a:solidFill>
                <a:sym typeface="Symbol"/>
              </a:rPr>
              <a:t>April 12</a:t>
            </a:r>
            <a:r>
              <a:rPr lang="en-GB" sz="1500" baseline="30000" dirty="0" smtClean="0">
                <a:solidFill>
                  <a:prstClr val="black"/>
                </a:solidFill>
                <a:sym typeface="Symbol"/>
              </a:rPr>
              <a:t>th</a:t>
            </a:r>
            <a:r>
              <a:rPr lang="en-GB" sz="1500" dirty="0" smtClean="0">
                <a:solidFill>
                  <a:prstClr val="black"/>
                </a:solidFill>
                <a:sym typeface="Symbol"/>
              </a:rPr>
              <a:t>, 2014</a:t>
            </a:r>
            <a:endParaRPr lang="en-GB" sz="1500" baseline="-25000" dirty="0"/>
          </a:p>
        </p:txBody>
      </p:sp>
    </p:spTree>
    <p:extLst>
      <p:ext uri="{BB962C8B-B14F-4D97-AF65-F5344CB8AC3E}">
        <p14:creationId xmlns:p14="http://schemas.microsoft.com/office/powerpoint/2010/main" val="3548168185"/>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magin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372" y="1066800"/>
            <a:ext cx="6270170" cy="5486398"/>
          </a:xfrm>
          <a:prstGeom prst="rect">
            <a:avLst/>
          </a:prstGeom>
        </p:spPr>
      </p:pic>
      <p:sp>
        <p:nvSpPr>
          <p:cNvPr id="4" name="Titolo 1"/>
          <p:cNvSpPr>
            <a:spLocks noGrp="1"/>
          </p:cNvSpPr>
          <p:nvPr>
            <p:ph type="title"/>
          </p:nvPr>
        </p:nvSpPr>
        <p:spPr>
          <a:xfrm>
            <a:off x="2324100" y="0"/>
            <a:ext cx="4495800" cy="1141413"/>
          </a:xfrm>
        </p:spPr>
        <p:txBody>
          <a:bodyPr/>
          <a:lstStyle/>
          <a:p>
            <a:r>
              <a:rPr lang="en-GB" dirty="0"/>
              <a:t>Chlorophyll</a:t>
            </a:r>
            <a:endParaRPr lang="en-GB" b="1" dirty="0"/>
          </a:p>
        </p:txBody>
      </p:sp>
      <p:sp>
        <p:nvSpPr>
          <p:cNvPr id="9" name="CasellaDiTesto 8"/>
          <p:cNvSpPr txBox="1"/>
          <p:nvPr/>
        </p:nvSpPr>
        <p:spPr>
          <a:xfrm>
            <a:off x="1981200" y="2145268"/>
            <a:ext cx="454459" cy="369332"/>
          </a:xfrm>
          <a:prstGeom prst="rect">
            <a:avLst/>
          </a:prstGeom>
          <a:noFill/>
        </p:spPr>
        <p:txBody>
          <a:bodyPr wrap="none" rtlCol="0">
            <a:spAutoFit/>
          </a:bodyPr>
          <a:lstStyle/>
          <a:p>
            <a:r>
              <a:rPr lang="it-IT" dirty="0" smtClean="0"/>
              <a:t>Z</a:t>
            </a:r>
            <a:r>
              <a:rPr lang="it-IT" baseline="-25000" dirty="0" smtClean="0"/>
              <a:t>pd</a:t>
            </a:r>
            <a:endParaRPr lang="it-IT" dirty="0"/>
          </a:p>
        </p:txBody>
      </p:sp>
      <p:sp>
        <p:nvSpPr>
          <p:cNvPr id="13" name="CasellaDiTesto 12"/>
          <p:cNvSpPr txBox="1"/>
          <p:nvPr/>
        </p:nvSpPr>
        <p:spPr>
          <a:xfrm>
            <a:off x="2514600" y="3276600"/>
            <a:ext cx="450176" cy="369332"/>
          </a:xfrm>
          <a:prstGeom prst="rect">
            <a:avLst/>
          </a:prstGeom>
          <a:noFill/>
        </p:spPr>
        <p:txBody>
          <a:bodyPr wrap="none" rtlCol="0">
            <a:spAutoFit/>
          </a:bodyPr>
          <a:lstStyle/>
          <a:p>
            <a:r>
              <a:rPr lang="it-IT" dirty="0" smtClean="0"/>
              <a:t>Z</a:t>
            </a:r>
            <a:r>
              <a:rPr lang="it-IT" baseline="-25000" dirty="0" smtClean="0"/>
              <a:t>eu</a:t>
            </a:r>
            <a:endParaRPr lang="it-IT" dirty="0"/>
          </a:p>
        </p:txBody>
      </p:sp>
      <p:pic>
        <p:nvPicPr>
          <p:cNvPr id="14" name="Immagine 13" descr="StationLocationwb14_005d.ct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4733925"/>
            <a:ext cx="2794000" cy="1676400"/>
          </a:xfrm>
          <a:prstGeom prst="rect">
            <a:avLst/>
          </a:prstGeom>
        </p:spPr>
      </p:pic>
      <p:sp>
        <p:nvSpPr>
          <p:cNvPr id="7" name="Rettangolo 6"/>
          <p:cNvSpPr/>
          <p:nvPr/>
        </p:nvSpPr>
        <p:spPr>
          <a:xfrm>
            <a:off x="4584700" y="5943600"/>
            <a:ext cx="1390124" cy="323165"/>
          </a:xfrm>
          <a:prstGeom prst="rect">
            <a:avLst/>
          </a:prstGeom>
        </p:spPr>
        <p:txBody>
          <a:bodyPr wrap="none">
            <a:spAutoFit/>
          </a:bodyPr>
          <a:lstStyle/>
          <a:p>
            <a:r>
              <a:rPr lang="en-GB" sz="1500" dirty="0" smtClean="0">
                <a:solidFill>
                  <a:prstClr val="black"/>
                </a:solidFill>
                <a:sym typeface="Symbol"/>
              </a:rPr>
              <a:t>April 12</a:t>
            </a:r>
            <a:r>
              <a:rPr lang="en-GB" sz="1500" baseline="30000" dirty="0" smtClean="0">
                <a:solidFill>
                  <a:prstClr val="black"/>
                </a:solidFill>
                <a:sym typeface="Symbol"/>
              </a:rPr>
              <a:t>th</a:t>
            </a:r>
            <a:r>
              <a:rPr lang="en-GB" sz="1500" dirty="0" smtClean="0">
                <a:solidFill>
                  <a:prstClr val="black"/>
                </a:solidFill>
                <a:sym typeface="Symbol"/>
              </a:rPr>
              <a:t>, 2014</a:t>
            </a:r>
            <a:endParaRPr lang="en-GB" sz="1500" baseline="-25000" dirty="0"/>
          </a:p>
        </p:txBody>
      </p:sp>
    </p:spTree>
    <p:extLst>
      <p:ext uri="{BB962C8B-B14F-4D97-AF65-F5344CB8AC3E}">
        <p14:creationId xmlns:p14="http://schemas.microsoft.com/office/powerpoint/2010/main" val="4293781022"/>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372" y="1066800"/>
            <a:ext cx="6270169" cy="5486398"/>
          </a:xfrm>
          <a:prstGeom prst="rect">
            <a:avLst/>
          </a:prstGeom>
        </p:spPr>
      </p:pic>
      <p:sp>
        <p:nvSpPr>
          <p:cNvPr id="4" name="Titolo 1"/>
          <p:cNvSpPr>
            <a:spLocks noGrp="1"/>
          </p:cNvSpPr>
          <p:nvPr>
            <p:ph type="title"/>
          </p:nvPr>
        </p:nvSpPr>
        <p:spPr>
          <a:xfrm>
            <a:off x="2324100" y="0"/>
            <a:ext cx="4495800" cy="1141413"/>
          </a:xfrm>
        </p:spPr>
        <p:txBody>
          <a:bodyPr/>
          <a:lstStyle/>
          <a:p>
            <a:r>
              <a:rPr lang="en-GB" dirty="0"/>
              <a:t>Chlorophyll</a:t>
            </a:r>
            <a:endParaRPr lang="en-GB" b="1" dirty="0"/>
          </a:p>
        </p:txBody>
      </p:sp>
      <p:pic>
        <p:nvPicPr>
          <p:cNvPr id="14" name="Immagine 13" descr="StationLocationwb14_005d.ct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4733925"/>
            <a:ext cx="2794000" cy="1676400"/>
          </a:xfrm>
          <a:prstGeom prst="rect">
            <a:avLst/>
          </a:prstGeom>
        </p:spPr>
      </p:pic>
      <p:graphicFrame>
        <p:nvGraphicFramePr>
          <p:cNvPr id="8" name="Object 4"/>
          <p:cNvGraphicFramePr>
            <a:graphicFrameLocks noChangeAspect="1"/>
          </p:cNvGraphicFramePr>
          <p:nvPr>
            <p:extLst>
              <p:ext uri="{D42A27DB-BD31-4B8C-83A1-F6EECF244321}">
                <p14:modId xmlns:p14="http://schemas.microsoft.com/office/powerpoint/2010/main" val="2447936745"/>
              </p:ext>
            </p:extLst>
          </p:nvPr>
        </p:nvGraphicFramePr>
        <p:xfrm>
          <a:off x="3048000" y="3124200"/>
          <a:ext cx="2525712" cy="1455737"/>
        </p:xfrm>
        <a:graphic>
          <a:graphicData uri="http://schemas.openxmlformats.org/presentationml/2006/ole">
            <mc:AlternateContent xmlns:mc="http://schemas.openxmlformats.org/markup-compatibility/2006">
              <mc:Choice xmlns:v="urn:schemas-microsoft-com:vml" Requires="v">
                <p:oleObj spid="_x0000_s75916" name="Equation" r:id="rId5" imgW="1587500" imgH="914400" progId="Equation.3">
                  <p:embed/>
                </p:oleObj>
              </mc:Choice>
              <mc:Fallback>
                <p:oleObj name="Equation" r:id="rId5" imgW="1587500" imgH="914400" progId="Equation.3">
                  <p:embed/>
                  <p:pic>
                    <p:nvPicPr>
                      <p:cNvPr id="0" name=""/>
                      <p:cNvPicPr>
                        <a:picLocks noChangeAspect="1" noChangeArrowheads="1"/>
                      </p:cNvPicPr>
                      <p:nvPr/>
                    </p:nvPicPr>
                    <p:blipFill>
                      <a:blip r:embed="rId6">
                        <a:lum bright="-100000" contrast="-100000"/>
                      </a:blip>
                      <a:srcRect/>
                      <a:stretch>
                        <a:fillRect/>
                      </a:stretch>
                    </p:blipFill>
                    <p:spPr bwMode="auto">
                      <a:xfrm>
                        <a:off x="3048000" y="3124200"/>
                        <a:ext cx="2525712" cy="1455737"/>
                      </a:xfrm>
                      <a:prstGeom prst="rect">
                        <a:avLst/>
                      </a:prstGeom>
                      <a:solidFill>
                        <a:srgbClr val="FFFFFF"/>
                      </a:solidFill>
                      <a:ln w="38100" cmpd="sng">
                        <a:solidFill>
                          <a:srgbClr val="FF0000"/>
                        </a:solidFill>
                      </a:ln>
                      <a:effectLst/>
                      <a:extLst/>
                    </p:spPr>
                  </p:pic>
                </p:oleObj>
              </mc:Fallback>
            </mc:AlternateContent>
          </a:graphicData>
        </a:graphic>
      </p:graphicFrame>
      <p:cxnSp>
        <p:nvCxnSpPr>
          <p:cNvPr id="10" name="Connettore 2 9"/>
          <p:cNvCxnSpPr/>
          <p:nvPr/>
        </p:nvCxnSpPr>
        <p:spPr>
          <a:xfrm>
            <a:off x="2614828" y="1981200"/>
            <a:ext cx="509372" cy="990600"/>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CasellaDiTesto 10"/>
          <p:cNvSpPr txBox="1"/>
          <p:nvPr/>
        </p:nvSpPr>
        <p:spPr>
          <a:xfrm>
            <a:off x="1929028" y="2145268"/>
            <a:ext cx="454459" cy="369332"/>
          </a:xfrm>
          <a:prstGeom prst="rect">
            <a:avLst/>
          </a:prstGeom>
          <a:noFill/>
        </p:spPr>
        <p:txBody>
          <a:bodyPr wrap="none" rtlCol="0">
            <a:spAutoFit/>
          </a:bodyPr>
          <a:lstStyle/>
          <a:p>
            <a:r>
              <a:rPr lang="it-IT" dirty="0" smtClean="0"/>
              <a:t>Z</a:t>
            </a:r>
            <a:r>
              <a:rPr lang="it-IT" baseline="-25000" dirty="0" smtClean="0"/>
              <a:t>pd</a:t>
            </a:r>
            <a:endParaRPr lang="it-IT" dirty="0"/>
          </a:p>
        </p:txBody>
      </p:sp>
      <p:sp>
        <p:nvSpPr>
          <p:cNvPr id="12" name="CasellaDiTesto 11"/>
          <p:cNvSpPr txBox="1"/>
          <p:nvPr/>
        </p:nvSpPr>
        <p:spPr>
          <a:xfrm>
            <a:off x="2462428" y="3276600"/>
            <a:ext cx="450176" cy="369332"/>
          </a:xfrm>
          <a:prstGeom prst="rect">
            <a:avLst/>
          </a:prstGeom>
          <a:noFill/>
        </p:spPr>
        <p:txBody>
          <a:bodyPr wrap="none" rtlCol="0">
            <a:spAutoFit/>
          </a:bodyPr>
          <a:lstStyle/>
          <a:p>
            <a:r>
              <a:rPr lang="it-IT" dirty="0" smtClean="0"/>
              <a:t>Z</a:t>
            </a:r>
            <a:r>
              <a:rPr lang="it-IT" baseline="-25000" dirty="0" smtClean="0"/>
              <a:t>eu</a:t>
            </a:r>
            <a:endParaRPr lang="it-IT" dirty="0"/>
          </a:p>
        </p:txBody>
      </p:sp>
      <p:pic>
        <p:nvPicPr>
          <p:cNvPr id="15" name="Immagine 14" descr="Ed_profile_wb14_005d.ctd.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8500" y="1485900"/>
            <a:ext cx="3085715" cy="2700000"/>
          </a:xfrm>
          <a:prstGeom prst="rect">
            <a:avLst/>
          </a:prstGeom>
        </p:spPr>
      </p:pic>
      <p:sp>
        <p:nvSpPr>
          <p:cNvPr id="16" name="Rettangolo 15"/>
          <p:cNvSpPr/>
          <p:nvPr/>
        </p:nvSpPr>
        <p:spPr>
          <a:xfrm>
            <a:off x="4584700" y="5943600"/>
            <a:ext cx="1390124" cy="323165"/>
          </a:xfrm>
          <a:prstGeom prst="rect">
            <a:avLst/>
          </a:prstGeom>
        </p:spPr>
        <p:txBody>
          <a:bodyPr wrap="none">
            <a:spAutoFit/>
          </a:bodyPr>
          <a:lstStyle/>
          <a:p>
            <a:r>
              <a:rPr lang="en-GB" sz="1500" dirty="0" smtClean="0">
                <a:solidFill>
                  <a:prstClr val="black"/>
                </a:solidFill>
                <a:sym typeface="Symbol"/>
              </a:rPr>
              <a:t>April 12</a:t>
            </a:r>
            <a:r>
              <a:rPr lang="en-GB" sz="1500" baseline="30000" dirty="0" smtClean="0">
                <a:solidFill>
                  <a:prstClr val="black"/>
                </a:solidFill>
                <a:sym typeface="Symbol"/>
              </a:rPr>
              <a:t>th</a:t>
            </a:r>
            <a:r>
              <a:rPr lang="en-GB" sz="1500" dirty="0" smtClean="0">
                <a:solidFill>
                  <a:prstClr val="black"/>
                </a:solidFill>
                <a:sym typeface="Symbol"/>
              </a:rPr>
              <a:t>, 2014</a:t>
            </a:r>
            <a:endParaRPr lang="en-GB" sz="1500" baseline="-25000" dirty="0"/>
          </a:p>
        </p:txBody>
      </p:sp>
    </p:spTree>
    <p:extLst>
      <p:ext uri="{BB962C8B-B14F-4D97-AF65-F5344CB8AC3E}">
        <p14:creationId xmlns:p14="http://schemas.microsoft.com/office/powerpoint/2010/main" val="3727145332"/>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372" y="1066800"/>
            <a:ext cx="6270169" cy="5486398"/>
          </a:xfrm>
          <a:prstGeom prst="rect">
            <a:avLst/>
          </a:prstGeom>
        </p:spPr>
      </p:pic>
      <p:sp>
        <p:nvSpPr>
          <p:cNvPr id="4" name="Titolo 1"/>
          <p:cNvSpPr>
            <a:spLocks noGrp="1"/>
          </p:cNvSpPr>
          <p:nvPr>
            <p:ph type="title"/>
          </p:nvPr>
        </p:nvSpPr>
        <p:spPr>
          <a:xfrm>
            <a:off x="2324100" y="0"/>
            <a:ext cx="4495800" cy="1141413"/>
          </a:xfrm>
        </p:spPr>
        <p:txBody>
          <a:bodyPr/>
          <a:lstStyle/>
          <a:p>
            <a:r>
              <a:rPr lang="en-GB" dirty="0"/>
              <a:t>Chlorophyll</a:t>
            </a:r>
            <a:endParaRPr lang="en-GB" b="1" dirty="0"/>
          </a:p>
        </p:txBody>
      </p:sp>
      <p:pic>
        <p:nvPicPr>
          <p:cNvPr id="14" name="Immagine 13" descr="StationLocationwb14_005d.ct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4733925"/>
            <a:ext cx="2794000" cy="1676400"/>
          </a:xfrm>
          <a:prstGeom prst="rect">
            <a:avLst/>
          </a:prstGeom>
        </p:spPr>
      </p:pic>
      <p:graphicFrame>
        <p:nvGraphicFramePr>
          <p:cNvPr id="8" name="Object 4"/>
          <p:cNvGraphicFramePr>
            <a:graphicFrameLocks noChangeAspect="1"/>
          </p:cNvGraphicFramePr>
          <p:nvPr>
            <p:extLst>
              <p:ext uri="{D42A27DB-BD31-4B8C-83A1-F6EECF244321}">
                <p14:modId xmlns:p14="http://schemas.microsoft.com/office/powerpoint/2010/main" val="1538789459"/>
              </p:ext>
            </p:extLst>
          </p:nvPr>
        </p:nvGraphicFramePr>
        <p:xfrm>
          <a:off x="3048000" y="3124200"/>
          <a:ext cx="2525712" cy="1455737"/>
        </p:xfrm>
        <a:graphic>
          <a:graphicData uri="http://schemas.openxmlformats.org/presentationml/2006/ole">
            <mc:AlternateContent xmlns:mc="http://schemas.openxmlformats.org/markup-compatibility/2006">
              <mc:Choice xmlns:v="urn:schemas-microsoft-com:vml" Requires="v">
                <p:oleObj spid="_x0000_s79987" name="Equation" r:id="rId5" imgW="1587500" imgH="914400" progId="Equation.3">
                  <p:embed/>
                </p:oleObj>
              </mc:Choice>
              <mc:Fallback>
                <p:oleObj name="Equation" r:id="rId5" imgW="1587500" imgH="914400" progId="Equation.3">
                  <p:embed/>
                  <p:pic>
                    <p:nvPicPr>
                      <p:cNvPr id="0" name=""/>
                      <p:cNvPicPr>
                        <a:picLocks noChangeAspect="1" noChangeArrowheads="1"/>
                      </p:cNvPicPr>
                      <p:nvPr/>
                    </p:nvPicPr>
                    <p:blipFill>
                      <a:blip r:embed="rId6">
                        <a:lum bright="-100000" contrast="-100000"/>
                      </a:blip>
                      <a:srcRect/>
                      <a:stretch>
                        <a:fillRect/>
                      </a:stretch>
                    </p:blipFill>
                    <p:spPr bwMode="auto">
                      <a:xfrm>
                        <a:off x="3048000" y="3124200"/>
                        <a:ext cx="2525712" cy="1455737"/>
                      </a:xfrm>
                      <a:prstGeom prst="rect">
                        <a:avLst/>
                      </a:prstGeom>
                      <a:solidFill>
                        <a:srgbClr val="FFFFFF"/>
                      </a:solidFill>
                      <a:ln w="38100" cmpd="sng">
                        <a:solidFill>
                          <a:srgbClr val="FF0000"/>
                        </a:solidFill>
                      </a:ln>
                      <a:effectLst/>
                      <a:extLst/>
                    </p:spPr>
                  </p:pic>
                </p:oleObj>
              </mc:Fallback>
            </mc:AlternateContent>
          </a:graphicData>
        </a:graphic>
      </p:graphicFrame>
      <p:cxnSp>
        <p:nvCxnSpPr>
          <p:cNvPr id="10" name="Connettore 2 9"/>
          <p:cNvCxnSpPr/>
          <p:nvPr/>
        </p:nvCxnSpPr>
        <p:spPr>
          <a:xfrm>
            <a:off x="2614828" y="1981200"/>
            <a:ext cx="509372" cy="990600"/>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CasellaDiTesto 10"/>
          <p:cNvSpPr txBox="1"/>
          <p:nvPr/>
        </p:nvSpPr>
        <p:spPr>
          <a:xfrm>
            <a:off x="1929028" y="2145268"/>
            <a:ext cx="454459" cy="369332"/>
          </a:xfrm>
          <a:prstGeom prst="rect">
            <a:avLst/>
          </a:prstGeom>
          <a:noFill/>
        </p:spPr>
        <p:txBody>
          <a:bodyPr wrap="none" rtlCol="0">
            <a:spAutoFit/>
          </a:bodyPr>
          <a:lstStyle/>
          <a:p>
            <a:r>
              <a:rPr lang="it-IT" dirty="0" smtClean="0"/>
              <a:t>Z</a:t>
            </a:r>
            <a:r>
              <a:rPr lang="it-IT" baseline="-25000" dirty="0" smtClean="0"/>
              <a:t>pd</a:t>
            </a:r>
            <a:endParaRPr lang="it-IT" dirty="0"/>
          </a:p>
        </p:txBody>
      </p:sp>
      <p:sp>
        <p:nvSpPr>
          <p:cNvPr id="12" name="CasellaDiTesto 11"/>
          <p:cNvSpPr txBox="1"/>
          <p:nvPr/>
        </p:nvSpPr>
        <p:spPr>
          <a:xfrm>
            <a:off x="2462428" y="3276600"/>
            <a:ext cx="450176" cy="369332"/>
          </a:xfrm>
          <a:prstGeom prst="rect">
            <a:avLst/>
          </a:prstGeom>
          <a:noFill/>
        </p:spPr>
        <p:txBody>
          <a:bodyPr wrap="none" rtlCol="0">
            <a:spAutoFit/>
          </a:bodyPr>
          <a:lstStyle/>
          <a:p>
            <a:r>
              <a:rPr lang="it-IT" dirty="0" smtClean="0"/>
              <a:t>Z</a:t>
            </a:r>
            <a:r>
              <a:rPr lang="it-IT" baseline="-25000" dirty="0" smtClean="0"/>
              <a:t>eu</a:t>
            </a:r>
            <a:endParaRPr lang="it-IT" dirty="0"/>
          </a:p>
        </p:txBody>
      </p:sp>
      <p:pic>
        <p:nvPicPr>
          <p:cNvPr id="15" name="Immagine 14" descr="Ed_profile_wb14_005d.ctd.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8500" y="1485900"/>
            <a:ext cx="3085715" cy="2700000"/>
          </a:xfrm>
          <a:prstGeom prst="rect">
            <a:avLst/>
          </a:prstGeom>
        </p:spPr>
      </p:pic>
      <p:sp>
        <p:nvSpPr>
          <p:cNvPr id="16" name="Rettangolo 15"/>
          <p:cNvSpPr/>
          <p:nvPr/>
        </p:nvSpPr>
        <p:spPr>
          <a:xfrm>
            <a:off x="4584700" y="5943600"/>
            <a:ext cx="1390124" cy="323165"/>
          </a:xfrm>
          <a:prstGeom prst="rect">
            <a:avLst/>
          </a:prstGeom>
        </p:spPr>
        <p:txBody>
          <a:bodyPr wrap="none">
            <a:spAutoFit/>
          </a:bodyPr>
          <a:lstStyle/>
          <a:p>
            <a:r>
              <a:rPr lang="en-GB" sz="1500" dirty="0" smtClean="0">
                <a:solidFill>
                  <a:prstClr val="black"/>
                </a:solidFill>
                <a:sym typeface="Symbol"/>
              </a:rPr>
              <a:t>April 12</a:t>
            </a:r>
            <a:r>
              <a:rPr lang="en-GB" sz="1500" baseline="30000" dirty="0" smtClean="0">
                <a:solidFill>
                  <a:prstClr val="black"/>
                </a:solidFill>
                <a:sym typeface="Symbol"/>
              </a:rPr>
              <a:t>th</a:t>
            </a:r>
            <a:r>
              <a:rPr lang="en-GB" sz="1500" dirty="0" smtClean="0">
                <a:solidFill>
                  <a:prstClr val="black"/>
                </a:solidFill>
                <a:sym typeface="Symbol"/>
              </a:rPr>
              <a:t>, 2014</a:t>
            </a:r>
            <a:endParaRPr lang="en-GB" sz="1500" baseline="-25000" dirty="0"/>
          </a:p>
        </p:txBody>
      </p:sp>
      <p:sp>
        <p:nvSpPr>
          <p:cNvPr id="13" name="CasellaDiTesto 12"/>
          <p:cNvSpPr txBox="1"/>
          <p:nvPr/>
        </p:nvSpPr>
        <p:spPr>
          <a:xfrm rot="19819825">
            <a:off x="-336855" y="3152001"/>
            <a:ext cx="9817712" cy="553998"/>
          </a:xfrm>
          <a:prstGeom prst="rect">
            <a:avLst/>
          </a:prstGeom>
          <a:solidFill>
            <a:schemeClr val="bg1">
              <a:lumMod val="50000"/>
            </a:schemeClr>
          </a:solidFill>
        </p:spPr>
        <p:txBody>
          <a:bodyPr wrap="none" rtlCol="0">
            <a:spAutoFit/>
          </a:bodyPr>
          <a:lstStyle/>
          <a:p>
            <a:r>
              <a:rPr lang="en-GB" sz="3000" dirty="0" smtClean="0"/>
              <a:t>Important: OC gives you information about the surface ocean!</a:t>
            </a:r>
            <a:endParaRPr lang="en-GB" sz="3000" dirty="0"/>
          </a:p>
        </p:txBody>
      </p:sp>
    </p:spTree>
    <p:extLst>
      <p:ext uri="{BB962C8B-B14F-4D97-AF65-F5344CB8AC3E}">
        <p14:creationId xmlns:p14="http://schemas.microsoft.com/office/powerpoint/2010/main" val="3533432200"/>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
          <p:cNvSpPr>
            <a:spLocks noChangeArrowheads="1"/>
          </p:cNvSpPr>
          <p:nvPr/>
        </p:nvSpPr>
        <p:spPr bwMode="auto">
          <a:xfrm>
            <a:off x="4572000" y="1684868"/>
            <a:ext cx="4343400" cy="155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500" b="1" dirty="0">
                <a:solidFill>
                  <a:srgbClr val="000000"/>
                </a:solidFill>
                <a:latin typeface="Calibri (corpo)"/>
                <a:cs typeface="Calibri (corpo)"/>
              </a:rPr>
              <a:t>Bio-optical </a:t>
            </a:r>
            <a:r>
              <a:rPr lang="en-US" sz="2500" b="1" dirty="0" smtClean="0">
                <a:solidFill>
                  <a:srgbClr val="000000"/>
                </a:solidFill>
                <a:latin typeface="Calibri (corpo)"/>
                <a:cs typeface="Calibri (corpo)"/>
              </a:rPr>
              <a:t>measurements</a:t>
            </a:r>
            <a:endParaRPr lang="en-US" sz="2500" b="1" dirty="0">
              <a:solidFill>
                <a:srgbClr val="000000"/>
              </a:solidFill>
              <a:latin typeface="Calibri (corpo)"/>
              <a:cs typeface="Calibri (corpo)"/>
            </a:endParaRPr>
          </a:p>
          <a:p>
            <a:r>
              <a:rPr lang="en-US" sz="2000" dirty="0" smtClean="0">
                <a:solidFill>
                  <a:srgbClr val="000000"/>
                </a:solidFill>
                <a:latin typeface="Calibri (corpo)"/>
                <a:cs typeface="Calibri (corpo)"/>
              </a:rPr>
              <a:t>&gt; 800 Chl</a:t>
            </a:r>
            <a:r>
              <a:rPr lang="en-US" sz="2000" dirty="0">
                <a:solidFill>
                  <a:srgbClr val="000000"/>
                </a:solidFill>
                <a:latin typeface="Calibri (corpo)"/>
                <a:cs typeface="Calibri (corpo)"/>
              </a:rPr>
              <a:t>/Opt measurements to define the Mediterranean regional </a:t>
            </a:r>
            <a:r>
              <a:rPr lang="en-US" sz="2000" dirty="0" smtClean="0">
                <a:solidFill>
                  <a:srgbClr val="000000"/>
                </a:solidFill>
                <a:latin typeface="Calibri (corpo)"/>
                <a:cs typeface="Calibri (corpo)"/>
              </a:rPr>
              <a:t>algorithms for </a:t>
            </a:r>
            <a:r>
              <a:rPr lang="en-US" sz="3000" b="1" dirty="0" smtClean="0">
                <a:solidFill>
                  <a:srgbClr val="000000"/>
                </a:solidFill>
                <a:latin typeface="Calibri (corpo)"/>
                <a:cs typeface="Calibri (corpo)"/>
              </a:rPr>
              <a:t>Case I waters</a:t>
            </a:r>
            <a:endParaRPr lang="en-US" sz="3000" b="1" dirty="0">
              <a:solidFill>
                <a:srgbClr val="000000"/>
              </a:solidFill>
              <a:latin typeface="Calibri (corpo)"/>
              <a:cs typeface="Calibri (corpo)"/>
            </a:endParaRPr>
          </a:p>
        </p:txBody>
      </p:sp>
      <p:pic>
        <p:nvPicPr>
          <p:cNvPr id="25"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9600" y="1219200"/>
            <a:ext cx="3886200" cy="233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olo 1"/>
          <p:cNvSpPr>
            <a:spLocks noGrp="1"/>
          </p:cNvSpPr>
          <p:nvPr>
            <p:ph type="title"/>
          </p:nvPr>
        </p:nvSpPr>
        <p:spPr>
          <a:xfrm>
            <a:off x="2324100" y="0"/>
            <a:ext cx="4495800" cy="1141413"/>
          </a:xfrm>
        </p:spPr>
        <p:txBody>
          <a:bodyPr/>
          <a:lstStyle/>
          <a:p>
            <a:r>
              <a:rPr lang="en-GB" dirty="0" err="1" smtClean="0"/>
              <a:t>MedOC</a:t>
            </a:r>
            <a:r>
              <a:rPr lang="en-GB" dirty="0" smtClean="0"/>
              <a:t> </a:t>
            </a:r>
            <a:r>
              <a:rPr lang="en-GB" i="1" dirty="0" smtClean="0"/>
              <a:t>in situ</a:t>
            </a:r>
            <a:r>
              <a:rPr lang="en-GB" dirty="0" smtClean="0"/>
              <a:t> dataset</a:t>
            </a:r>
            <a:endParaRPr lang="en-GB" b="1" dirty="0"/>
          </a:p>
        </p:txBody>
      </p:sp>
    </p:spTree>
    <p:extLst>
      <p:ext uri="{BB962C8B-B14F-4D97-AF65-F5344CB8AC3E}">
        <p14:creationId xmlns:p14="http://schemas.microsoft.com/office/powerpoint/2010/main" val="121586271"/>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
          <p:cNvSpPr>
            <a:spLocks noChangeArrowheads="1"/>
          </p:cNvSpPr>
          <p:nvPr/>
        </p:nvSpPr>
        <p:spPr bwMode="auto">
          <a:xfrm>
            <a:off x="4572000" y="1684868"/>
            <a:ext cx="4343400" cy="155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500" b="1" dirty="0">
                <a:solidFill>
                  <a:srgbClr val="000000"/>
                </a:solidFill>
                <a:latin typeface="Calibri (corpo)"/>
                <a:cs typeface="Calibri (corpo)"/>
              </a:rPr>
              <a:t>Bio-optical </a:t>
            </a:r>
            <a:r>
              <a:rPr lang="en-US" sz="2500" b="1" dirty="0" smtClean="0">
                <a:solidFill>
                  <a:srgbClr val="000000"/>
                </a:solidFill>
                <a:latin typeface="Calibri (corpo)"/>
                <a:cs typeface="Calibri (corpo)"/>
              </a:rPr>
              <a:t>measurements</a:t>
            </a:r>
            <a:endParaRPr lang="en-US" sz="2500" b="1" dirty="0">
              <a:solidFill>
                <a:srgbClr val="000000"/>
              </a:solidFill>
              <a:latin typeface="Calibri (corpo)"/>
              <a:cs typeface="Calibri (corpo)"/>
            </a:endParaRPr>
          </a:p>
          <a:p>
            <a:r>
              <a:rPr lang="en-US" sz="2000" dirty="0" smtClean="0">
                <a:solidFill>
                  <a:srgbClr val="000000"/>
                </a:solidFill>
                <a:latin typeface="Calibri (corpo)"/>
                <a:cs typeface="Calibri (corpo)"/>
              </a:rPr>
              <a:t>&gt; 800 Chl</a:t>
            </a:r>
            <a:r>
              <a:rPr lang="en-US" sz="2000" dirty="0">
                <a:solidFill>
                  <a:srgbClr val="000000"/>
                </a:solidFill>
                <a:latin typeface="Calibri (corpo)"/>
                <a:cs typeface="Calibri (corpo)"/>
              </a:rPr>
              <a:t>/Opt measurements to define the Mediterranean regional </a:t>
            </a:r>
            <a:r>
              <a:rPr lang="en-US" sz="2000" dirty="0" smtClean="0">
                <a:solidFill>
                  <a:srgbClr val="000000"/>
                </a:solidFill>
                <a:latin typeface="Calibri (corpo)"/>
                <a:cs typeface="Calibri (corpo)"/>
              </a:rPr>
              <a:t>algorithms for </a:t>
            </a:r>
            <a:r>
              <a:rPr lang="en-US" sz="3000" b="1" dirty="0" smtClean="0">
                <a:solidFill>
                  <a:srgbClr val="000000"/>
                </a:solidFill>
                <a:latin typeface="Calibri (corpo)"/>
                <a:cs typeface="Calibri (corpo)"/>
              </a:rPr>
              <a:t>Case I waters</a:t>
            </a:r>
            <a:endParaRPr lang="en-US" sz="3000" b="1" dirty="0">
              <a:solidFill>
                <a:srgbClr val="000000"/>
              </a:solidFill>
              <a:latin typeface="Calibri (corpo)"/>
              <a:cs typeface="Calibri (corpo)"/>
            </a:endParaRPr>
          </a:p>
        </p:txBody>
      </p:sp>
      <p:pic>
        <p:nvPicPr>
          <p:cNvPr id="25"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9600" y="1219200"/>
            <a:ext cx="3886200" cy="233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6"/>
          <p:cNvSpPr>
            <a:spLocks noChangeArrowheads="1"/>
          </p:cNvSpPr>
          <p:nvPr/>
        </p:nvSpPr>
        <p:spPr bwMode="auto">
          <a:xfrm>
            <a:off x="4572000" y="4570872"/>
            <a:ext cx="2438400"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500" b="1" dirty="0" smtClean="0">
                <a:solidFill>
                  <a:srgbClr val="000000"/>
                </a:solidFill>
                <a:latin typeface="Calibri (corpo)"/>
                <a:cs typeface="Calibri (corpo)"/>
              </a:rPr>
              <a:t>Chl Profiles</a:t>
            </a:r>
          </a:p>
          <a:p>
            <a:r>
              <a:rPr lang="en-US" sz="2000" dirty="0" smtClean="0">
                <a:solidFill>
                  <a:srgbClr val="000000"/>
                </a:solidFill>
                <a:latin typeface="Calibri (corpo)"/>
                <a:cs typeface="Calibri (corpo)"/>
              </a:rPr>
              <a:t>&gt; 2600 chlorophyll </a:t>
            </a:r>
            <a:r>
              <a:rPr lang="en-US" sz="2000" dirty="0">
                <a:solidFill>
                  <a:srgbClr val="000000"/>
                </a:solidFill>
                <a:latin typeface="Calibri (corpo)"/>
                <a:cs typeface="Calibri (corpo)"/>
              </a:rPr>
              <a:t>profiles for satellite data </a:t>
            </a:r>
            <a:r>
              <a:rPr lang="en-US" sz="2000" b="1" dirty="0" smtClean="0">
                <a:solidFill>
                  <a:srgbClr val="000000"/>
                </a:solidFill>
                <a:latin typeface="Calibri (corpo)"/>
                <a:cs typeface="Calibri (corpo)"/>
              </a:rPr>
              <a:t>VALIDATION</a:t>
            </a:r>
            <a:endParaRPr lang="en-US" sz="2000" b="1" dirty="0">
              <a:solidFill>
                <a:srgbClr val="000000"/>
              </a:solidFill>
              <a:latin typeface="Calibri (corpo)"/>
              <a:cs typeface="Calibri (corpo)"/>
            </a:endParaRPr>
          </a:p>
        </p:txBody>
      </p:sp>
      <p:pic>
        <p:nvPicPr>
          <p:cNvPr id="36" name="Immagin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3974398"/>
            <a:ext cx="3886200" cy="2331720"/>
          </a:xfrm>
          <a:prstGeom prst="rect">
            <a:avLst/>
          </a:prstGeom>
        </p:spPr>
      </p:pic>
      <p:sp>
        <p:nvSpPr>
          <p:cNvPr id="8" name="Titolo 1"/>
          <p:cNvSpPr>
            <a:spLocks noGrp="1"/>
          </p:cNvSpPr>
          <p:nvPr>
            <p:ph type="title"/>
          </p:nvPr>
        </p:nvSpPr>
        <p:spPr>
          <a:xfrm>
            <a:off x="2324100" y="0"/>
            <a:ext cx="4495800" cy="1141413"/>
          </a:xfrm>
        </p:spPr>
        <p:txBody>
          <a:bodyPr/>
          <a:lstStyle/>
          <a:p>
            <a:r>
              <a:rPr lang="en-GB" dirty="0" err="1" smtClean="0"/>
              <a:t>MedOC</a:t>
            </a:r>
            <a:r>
              <a:rPr lang="en-GB" dirty="0" smtClean="0"/>
              <a:t> </a:t>
            </a:r>
            <a:r>
              <a:rPr lang="en-GB" i="1" dirty="0" smtClean="0"/>
              <a:t>in situ</a:t>
            </a:r>
            <a:r>
              <a:rPr lang="en-GB" dirty="0" smtClean="0"/>
              <a:t> dataset</a:t>
            </a:r>
            <a:endParaRPr lang="en-GB" b="1" dirty="0"/>
          </a:p>
        </p:txBody>
      </p:sp>
    </p:spTree>
    <p:extLst>
      <p:ext uri="{BB962C8B-B14F-4D97-AF65-F5344CB8AC3E}">
        <p14:creationId xmlns:p14="http://schemas.microsoft.com/office/powerpoint/2010/main" val="3019059336"/>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6"/>
          <p:cNvSpPr>
            <a:spLocks noChangeArrowheads="1"/>
          </p:cNvSpPr>
          <p:nvPr/>
        </p:nvSpPr>
        <p:spPr bwMode="auto">
          <a:xfrm>
            <a:off x="2209800" y="228600"/>
            <a:ext cx="5486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GB" sz="2000" b="1" dirty="0" smtClean="0">
                <a:solidFill>
                  <a:srgbClr val="000000"/>
                </a:solidFill>
                <a:latin typeface="Calibri (Corpo)"/>
                <a:cs typeface="Calibri (Corpo)"/>
              </a:rPr>
              <a:t>UNIQUE </a:t>
            </a:r>
            <a:r>
              <a:rPr lang="en-GB" sz="2000" b="1" i="1" dirty="0" smtClean="0">
                <a:solidFill>
                  <a:srgbClr val="000000"/>
                </a:solidFill>
                <a:latin typeface="Calibri (Corpo)"/>
                <a:cs typeface="Calibri (Corpo)"/>
              </a:rPr>
              <a:t>in situ </a:t>
            </a:r>
            <a:r>
              <a:rPr lang="en-GB" sz="2000" b="1" dirty="0" smtClean="0">
                <a:solidFill>
                  <a:srgbClr val="000000"/>
                </a:solidFill>
                <a:latin typeface="Calibri (Corpo)"/>
                <a:cs typeface="Calibri (Corpo)"/>
              </a:rPr>
              <a:t>dataset to develop sensor-specific algorithms for Case I waters</a:t>
            </a:r>
          </a:p>
        </p:txBody>
      </p:sp>
      <p:pic>
        <p:nvPicPr>
          <p:cNvPr id="15" name="Immagin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2851" y="1021859"/>
            <a:ext cx="3747429" cy="3279000"/>
          </a:xfrm>
          <a:prstGeom prst="rect">
            <a:avLst/>
          </a:prstGeom>
        </p:spPr>
      </p:pic>
      <p:pic>
        <p:nvPicPr>
          <p:cNvPr id="16" name="Immagin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1" y="1021859"/>
            <a:ext cx="3747429" cy="3279000"/>
          </a:xfrm>
          <a:prstGeom prst="rect">
            <a:avLst/>
          </a:prstGeom>
        </p:spPr>
      </p:pic>
      <p:sp>
        <p:nvSpPr>
          <p:cNvPr id="17" name="CasellaDiTesto 16"/>
          <p:cNvSpPr txBox="1"/>
          <p:nvPr/>
        </p:nvSpPr>
        <p:spPr>
          <a:xfrm>
            <a:off x="2141643" y="1021859"/>
            <a:ext cx="1184038" cy="553998"/>
          </a:xfrm>
          <a:prstGeom prst="rect">
            <a:avLst/>
          </a:prstGeom>
          <a:noFill/>
        </p:spPr>
        <p:txBody>
          <a:bodyPr wrap="none" rtlCol="0">
            <a:spAutoFit/>
          </a:bodyPr>
          <a:lstStyle/>
          <a:p>
            <a:r>
              <a:rPr lang="it-IT" sz="3000" dirty="0" smtClean="0"/>
              <a:t>MERIS</a:t>
            </a:r>
            <a:endParaRPr lang="it-IT" sz="3000" dirty="0"/>
          </a:p>
        </p:txBody>
      </p:sp>
      <p:sp>
        <p:nvSpPr>
          <p:cNvPr id="18" name="CasellaDiTesto 17"/>
          <p:cNvSpPr txBox="1"/>
          <p:nvPr/>
        </p:nvSpPr>
        <p:spPr>
          <a:xfrm>
            <a:off x="4580456" y="1021859"/>
            <a:ext cx="1529873" cy="553998"/>
          </a:xfrm>
          <a:prstGeom prst="rect">
            <a:avLst/>
          </a:prstGeom>
          <a:noFill/>
        </p:spPr>
        <p:txBody>
          <a:bodyPr wrap="none" rtlCol="0">
            <a:spAutoFit/>
          </a:bodyPr>
          <a:lstStyle/>
          <a:p>
            <a:r>
              <a:rPr lang="it-IT" sz="3000" dirty="0" smtClean="0"/>
              <a:t>SeaWiFS</a:t>
            </a:r>
            <a:endParaRPr lang="it-IT" sz="3000" dirty="0"/>
          </a:p>
        </p:txBody>
      </p:sp>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2851" y="3575535"/>
            <a:ext cx="3747429" cy="3279000"/>
          </a:xfrm>
          <a:prstGeom prst="rect">
            <a:avLst/>
          </a:prstGeom>
        </p:spPr>
      </p:pic>
      <p:pic>
        <p:nvPicPr>
          <p:cNvPr id="11" name="Immagin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81" y="3575535"/>
            <a:ext cx="3747429" cy="3279000"/>
          </a:xfrm>
          <a:prstGeom prst="rect">
            <a:avLst/>
          </a:prstGeom>
        </p:spPr>
      </p:pic>
      <p:sp>
        <p:nvSpPr>
          <p:cNvPr id="10" name="CasellaDiTesto 9"/>
          <p:cNvSpPr txBox="1"/>
          <p:nvPr/>
        </p:nvSpPr>
        <p:spPr>
          <a:xfrm>
            <a:off x="4866367" y="3575535"/>
            <a:ext cx="1278715" cy="553998"/>
          </a:xfrm>
          <a:prstGeom prst="rect">
            <a:avLst/>
          </a:prstGeom>
          <a:noFill/>
        </p:spPr>
        <p:txBody>
          <a:bodyPr wrap="none" rtlCol="0">
            <a:spAutoFit/>
          </a:bodyPr>
          <a:lstStyle/>
          <a:p>
            <a:r>
              <a:rPr lang="it-IT" sz="3000" dirty="0" smtClean="0"/>
              <a:t>MODIS</a:t>
            </a:r>
            <a:endParaRPr lang="it-IT" sz="3000" dirty="0"/>
          </a:p>
        </p:txBody>
      </p:sp>
      <p:sp>
        <p:nvSpPr>
          <p:cNvPr id="12" name="CasellaDiTesto 11"/>
          <p:cNvSpPr txBox="1"/>
          <p:nvPr/>
        </p:nvSpPr>
        <p:spPr>
          <a:xfrm>
            <a:off x="2343208" y="3575535"/>
            <a:ext cx="982473" cy="553998"/>
          </a:xfrm>
          <a:prstGeom prst="rect">
            <a:avLst/>
          </a:prstGeom>
          <a:noFill/>
        </p:spPr>
        <p:txBody>
          <a:bodyPr wrap="none" rtlCol="0">
            <a:spAutoFit/>
          </a:bodyPr>
          <a:lstStyle/>
          <a:p>
            <a:r>
              <a:rPr lang="it-IT" sz="3000" dirty="0" smtClean="0"/>
              <a:t>VIIRS</a:t>
            </a:r>
            <a:endParaRPr lang="it-IT" sz="3000" dirty="0"/>
          </a:p>
        </p:txBody>
      </p:sp>
    </p:spTree>
    <p:extLst>
      <p:ext uri="{BB962C8B-B14F-4D97-AF65-F5344CB8AC3E}">
        <p14:creationId xmlns:p14="http://schemas.microsoft.com/office/powerpoint/2010/main" val="3912666058"/>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6"/>
          <p:cNvSpPr>
            <a:spLocks noChangeArrowheads="1"/>
          </p:cNvSpPr>
          <p:nvPr/>
        </p:nvSpPr>
        <p:spPr bwMode="auto">
          <a:xfrm>
            <a:off x="2209800" y="228600"/>
            <a:ext cx="5486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GB" sz="2000" b="1" dirty="0" smtClean="0">
                <a:solidFill>
                  <a:srgbClr val="000000"/>
                </a:solidFill>
                <a:latin typeface="Calibri (Corpo)"/>
                <a:cs typeface="Calibri (Corpo)"/>
              </a:rPr>
              <a:t>UNIQUE </a:t>
            </a:r>
            <a:r>
              <a:rPr lang="en-GB" sz="2000" b="1" i="1" dirty="0" smtClean="0">
                <a:solidFill>
                  <a:srgbClr val="000000"/>
                </a:solidFill>
                <a:latin typeface="Calibri (Corpo)"/>
                <a:cs typeface="Calibri (Corpo)"/>
              </a:rPr>
              <a:t>in situ </a:t>
            </a:r>
            <a:r>
              <a:rPr lang="en-GB" sz="2000" b="1" dirty="0" smtClean="0">
                <a:solidFill>
                  <a:srgbClr val="000000"/>
                </a:solidFill>
                <a:latin typeface="Calibri (Corpo)"/>
                <a:cs typeface="Calibri (Corpo)"/>
              </a:rPr>
              <a:t>dataset to develop sensor-specific </a:t>
            </a:r>
            <a:r>
              <a:rPr lang="en-GB" sz="2000" b="1" dirty="0">
                <a:solidFill>
                  <a:srgbClr val="000000"/>
                </a:solidFill>
                <a:latin typeface="Calibri (Corpo)"/>
                <a:cs typeface="Calibri (Corpo)"/>
              </a:rPr>
              <a:t>algorithms for Case I waters</a:t>
            </a:r>
            <a:endParaRPr lang="en-GB" sz="2000" b="1" dirty="0" smtClean="0">
              <a:solidFill>
                <a:srgbClr val="000000"/>
              </a:solidFill>
              <a:latin typeface="Calibri (Corpo)"/>
              <a:cs typeface="Calibri (Corpo)"/>
            </a:endParaRPr>
          </a:p>
        </p:txBody>
      </p:sp>
      <p:pic>
        <p:nvPicPr>
          <p:cNvPr id="15" name="Immagin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2851" y="1021859"/>
            <a:ext cx="3747429" cy="3279000"/>
          </a:xfrm>
          <a:prstGeom prst="rect">
            <a:avLst/>
          </a:prstGeom>
        </p:spPr>
      </p:pic>
      <p:pic>
        <p:nvPicPr>
          <p:cNvPr id="16" name="Immagin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1" y="1021859"/>
            <a:ext cx="3747429" cy="3279000"/>
          </a:xfrm>
          <a:prstGeom prst="rect">
            <a:avLst/>
          </a:prstGeom>
        </p:spPr>
      </p:pic>
      <p:sp>
        <p:nvSpPr>
          <p:cNvPr id="17" name="CasellaDiTesto 16"/>
          <p:cNvSpPr txBox="1"/>
          <p:nvPr/>
        </p:nvSpPr>
        <p:spPr>
          <a:xfrm>
            <a:off x="2141643" y="1021859"/>
            <a:ext cx="1184038" cy="553998"/>
          </a:xfrm>
          <a:prstGeom prst="rect">
            <a:avLst/>
          </a:prstGeom>
          <a:noFill/>
        </p:spPr>
        <p:txBody>
          <a:bodyPr wrap="none" rtlCol="0">
            <a:spAutoFit/>
          </a:bodyPr>
          <a:lstStyle/>
          <a:p>
            <a:r>
              <a:rPr lang="it-IT" sz="3000" dirty="0" smtClean="0"/>
              <a:t>MERIS</a:t>
            </a:r>
            <a:endParaRPr lang="it-IT" sz="3000" dirty="0"/>
          </a:p>
        </p:txBody>
      </p:sp>
      <p:sp>
        <p:nvSpPr>
          <p:cNvPr id="18" name="CasellaDiTesto 17"/>
          <p:cNvSpPr txBox="1"/>
          <p:nvPr/>
        </p:nvSpPr>
        <p:spPr>
          <a:xfrm>
            <a:off x="4580456" y="1021859"/>
            <a:ext cx="1529873" cy="553998"/>
          </a:xfrm>
          <a:prstGeom prst="rect">
            <a:avLst/>
          </a:prstGeom>
          <a:noFill/>
        </p:spPr>
        <p:txBody>
          <a:bodyPr wrap="none" rtlCol="0">
            <a:spAutoFit/>
          </a:bodyPr>
          <a:lstStyle/>
          <a:p>
            <a:r>
              <a:rPr lang="it-IT" sz="3000" dirty="0" smtClean="0"/>
              <a:t>SeaWiFS</a:t>
            </a:r>
            <a:endParaRPr lang="it-IT" sz="3000" dirty="0"/>
          </a:p>
        </p:txBody>
      </p:sp>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2851" y="3575535"/>
            <a:ext cx="3747429" cy="3279000"/>
          </a:xfrm>
          <a:prstGeom prst="rect">
            <a:avLst/>
          </a:prstGeom>
        </p:spPr>
      </p:pic>
      <p:pic>
        <p:nvPicPr>
          <p:cNvPr id="11" name="Immagin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81" y="3575535"/>
            <a:ext cx="3747429" cy="3279000"/>
          </a:xfrm>
          <a:prstGeom prst="rect">
            <a:avLst/>
          </a:prstGeom>
        </p:spPr>
      </p:pic>
      <p:sp>
        <p:nvSpPr>
          <p:cNvPr id="10" name="CasellaDiTesto 9"/>
          <p:cNvSpPr txBox="1"/>
          <p:nvPr/>
        </p:nvSpPr>
        <p:spPr>
          <a:xfrm>
            <a:off x="4866367" y="3575535"/>
            <a:ext cx="1278715" cy="553998"/>
          </a:xfrm>
          <a:prstGeom prst="rect">
            <a:avLst/>
          </a:prstGeom>
          <a:noFill/>
        </p:spPr>
        <p:txBody>
          <a:bodyPr wrap="none" rtlCol="0">
            <a:spAutoFit/>
          </a:bodyPr>
          <a:lstStyle/>
          <a:p>
            <a:r>
              <a:rPr lang="it-IT" sz="3000" dirty="0" smtClean="0"/>
              <a:t>MODIS</a:t>
            </a:r>
            <a:endParaRPr lang="it-IT" sz="3000" dirty="0"/>
          </a:p>
        </p:txBody>
      </p:sp>
      <p:sp>
        <p:nvSpPr>
          <p:cNvPr id="12" name="CasellaDiTesto 11"/>
          <p:cNvSpPr txBox="1"/>
          <p:nvPr/>
        </p:nvSpPr>
        <p:spPr>
          <a:xfrm>
            <a:off x="2343208" y="3575535"/>
            <a:ext cx="982473" cy="553998"/>
          </a:xfrm>
          <a:prstGeom prst="rect">
            <a:avLst/>
          </a:prstGeom>
          <a:noFill/>
        </p:spPr>
        <p:txBody>
          <a:bodyPr wrap="none" rtlCol="0">
            <a:spAutoFit/>
          </a:bodyPr>
          <a:lstStyle/>
          <a:p>
            <a:r>
              <a:rPr lang="it-IT" sz="3000" dirty="0" smtClean="0"/>
              <a:t>VIIRS</a:t>
            </a:r>
            <a:endParaRPr lang="it-IT" sz="3000" dirty="0"/>
          </a:p>
        </p:txBody>
      </p:sp>
      <p:cxnSp>
        <p:nvCxnSpPr>
          <p:cNvPr id="28" name="Connettore 1 27"/>
          <p:cNvCxnSpPr/>
          <p:nvPr/>
        </p:nvCxnSpPr>
        <p:spPr>
          <a:xfrm>
            <a:off x="928082" y="4634521"/>
            <a:ext cx="5486400" cy="0"/>
          </a:xfrm>
          <a:prstGeom prst="line">
            <a:avLst/>
          </a:prstGeom>
          <a:ln w="3810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5" name="Rettangolo 4"/>
          <p:cNvSpPr/>
          <p:nvPr/>
        </p:nvSpPr>
        <p:spPr>
          <a:xfrm>
            <a:off x="971062" y="2153138"/>
            <a:ext cx="2590800" cy="1295400"/>
          </a:xfrm>
          <a:prstGeom prst="rect">
            <a:avLst/>
          </a:prstGeom>
          <a:solidFill>
            <a:schemeClr val="bg1">
              <a:lumMod val="75000"/>
              <a:alpha val="6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9" name="Rettangolo 28"/>
          <p:cNvSpPr/>
          <p:nvPr/>
        </p:nvSpPr>
        <p:spPr>
          <a:xfrm>
            <a:off x="3810000" y="2153138"/>
            <a:ext cx="2590800" cy="1295400"/>
          </a:xfrm>
          <a:prstGeom prst="rect">
            <a:avLst/>
          </a:prstGeom>
          <a:solidFill>
            <a:schemeClr val="bg1">
              <a:lumMod val="75000"/>
              <a:alpha val="6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0" name="Rettangolo 29"/>
          <p:cNvSpPr/>
          <p:nvPr/>
        </p:nvSpPr>
        <p:spPr>
          <a:xfrm>
            <a:off x="971062" y="4667738"/>
            <a:ext cx="2590800" cy="1295400"/>
          </a:xfrm>
          <a:prstGeom prst="rect">
            <a:avLst/>
          </a:prstGeom>
          <a:solidFill>
            <a:schemeClr val="bg1">
              <a:lumMod val="75000"/>
              <a:alpha val="6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1" name="Rettangolo 30"/>
          <p:cNvSpPr/>
          <p:nvPr/>
        </p:nvSpPr>
        <p:spPr>
          <a:xfrm>
            <a:off x="3810000" y="4667738"/>
            <a:ext cx="2590800" cy="1295400"/>
          </a:xfrm>
          <a:prstGeom prst="rect">
            <a:avLst/>
          </a:prstGeom>
          <a:solidFill>
            <a:schemeClr val="bg1">
              <a:lumMod val="75000"/>
              <a:alpha val="6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23" name="Connettore 1 22"/>
          <p:cNvCxnSpPr/>
          <p:nvPr/>
        </p:nvCxnSpPr>
        <p:spPr>
          <a:xfrm>
            <a:off x="928084" y="2125783"/>
            <a:ext cx="5759996" cy="0"/>
          </a:xfrm>
          <a:prstGeom prst="line">
            <a:avLst/>
          </a:prstGeom>
          <a:ln w="38100"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4" name="Rectangle 7"/>
          <p:cNvSpPr>
            <a:spLocks noChangeArrowheads="1"/>
          </p:cNvSpPr>
          <p:nvPr/>
        </p:nvSpPr>
        <p:spPr bwMode="auto">
          <a:xfrm>
            <a:off x="6663269" y="1905000"/>
            <a:ext cx="26670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GB" sz="2000" b="1" dirty="0" smtClean="0">
                <a:solidFill>
                  <a:srgbClr val="000000"/>
                </a:solidFill>
                <a:latin typeface="Calibri (Corpo)"/>
                <a:cs typeface="Calibri (Corpo)"/>
              </a:rPr>
              <a:t>Chl &lt; 0.5 mg m</a:t>
            </a:r>
            <a:r>
              <a:rPr lang="en-GB" sz="2000" b="1" baseline="30000" dirty="0" smtClean="0">
                <a:solidFill>
                  <a:srgbClr val="000000"/>
                </a:solidFill>
                <a:latin typeface="Calibri (Corpo)"/>
                <a:cs typeface="Calibri (Corpo)"/>
              </a:rPr>
              <a:t>-3</a:t>
            </a:r>
          </a:p>
          <a:p>
            <a:endParaRPr lang="en-GB" sz="2000" dirty="0" smtClean="0">
              <a:solidFill>
                <a:srgbClr val="000000"/>
              </a:solidFill>
              <a:latin typeface="Calibri (Corpo)"/>
              <a:cs typeface="Calibri (Corpo)"/>
            </a:endParaRPr>
          </a:p>
          <a:p>
            <a:r>
              <a:rPr lang="en-GB" sz="2000" dirty="0" smtClean="0">
                <a:solidFill>
                  <a:srgbClr val="000000"/>
                </a:solidFill>
                <a:latin typeface="Calibri (Corpo)"/>
                <a:cs typeface="Calibri (Corpo)"/>
              </a:rPr>
              <a:t>Global </a:t>
            </a:r>
            <a:r>
              <a:rPr lang="en-GB" sz="2000" dirty="0">
                <a:solidFill>
                  <a:srgbClr val="000000"/>
                </a:solidFill>
                <a:latin typeface="Calibri (Corpo)"/>
                <a:cs typeface="Calibri (Corpo)"/>
              </a:rPr>
              <a:t>algorithms systematically overestimate in situ measurements</a:t>
            </a:r>
          </a:p>
          <a:p>
            <a:endParaRPr lang="en-GB" sz="2000" dirty="0">
              <a:solidFill>
                <a:srgbClr val="000000"/>
              </a:solidFill>
              <a:latin typeface="Calibri (Corpo)"/>
              <a:cs typeface="Calibri (Corpo)"/>
            </a:endParaRPr>
          </a:p>
          <a:p>
            <a:r>
              <a:rPr lang="en-GB" sz="2000" dirty="0">
                <a:solidFill>
                  <a:srgbClr val="000000"/>
                </a:solidFill>
                <a:latin typeface="Calibri (Corpo)"/>
                <a:cs typeface="Calibri (Corpo)"/>
              </a:rPr>
              <a:t>Statistically, 0.5 mg m</a:t>
            </a:r>
            <a:r>
              <a:rPr lang="en-GB" sz="2000" baseline="30000" dirty="0">
                <a:solidFill>
                  <a:srgbClr val="000000"/>
                </a:solidFill>
                <a:latin typeface="Calibri (Corpo)"/>
                <a:cs typeface="Calibri (Corpo)"/>
              </a:rPr>
              <a:t>-3</a:t>
            </a:r>
            <a:r>
              <a:rPr lang="en-GB" sz="2000" dirty="0">
                <a:solidFill>
                  <a:srgbClr val="000000"/>
                </a:solidFill>
                <a:latin typeface="Calibri (Corpo)"/>
                <a:cs typeface="Calibri (Corpo)"/>
              </a:rPr>
              <a:t> comprises more than 75% of the data values (not only </a:t>
            </a:r>
            <a:r>
              <a:rPr lang="en-GB" sz="2000" i="1" dirty="0">
                <a:solidFill>
                  <a:srgbClr val="000000"/>
                </a:solidFill>
                <a:latin typeface="Calibri (Corpo)"/>
                <a:cs typeface="Calibri (Corpo)"/>
              </a:rPr>
              <a:t>in situ</a:t>
            </a:r>
            <a:r>
              <a:rPr lang="en-GB" sz="2000" dirty="0">
                <a:solidFill>
                  <a:srgbClr val="000000"/>
                </a:solidFill>
                <a:latin typeface="Calibri (Corpo)"/>
                <a:cs typeface="Calibri (Corpo)"/>
              </a:rPr>
              <a:t>)</a:t>
            </a:r>
          </a:p>
        </p:txBody>
      </p:sp>
    </p:spTree>
    <p:extLst>
      <p:ext uri="{BB962C8B-B14F-4D97-AF65-F5344CB8AC3E}">
        <p14:creationId xmlns:p14="http://schemas.microsoft.com/office/powerpoint/2010/main" val="2423841797"/>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6"/>
          <p:cNvSpPr>
            <a:spLocks noChangeArrowheads="1"/>
          </p:cNvSpPr>
          <p:nvPr/>
        </p:nvSpPr>
        <p:spPr bwMode="auto">
          <a:xfrm>
            <a:off x="2209800" y="228600"/>
            <a:ext cx="5486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GB" sz="2000" b="1" dirty="0" smtClean="0">
                <a:solidFill>
                  <a:srgbClr val="000000"/>
                </a:solidFill>
                <a:latin typeface="Calibri (Corpo)"/>
                <a:cs typeface="Calibri (Corpo)"/>
              </a:rPr>
              <a:t>UNIQUE </a:t>
            </a:r>
            <a:r>
              <a:rPr lang="en-GB" sz="2000" b="1" i="1" dirty="0" smtClean="0">
                <a:solidFill>
                  <a:srgbClr val="000000"/>
                </a:solidFill>
                <a:latin typeface="Calibri (Corpo)"/>
                <a:cs typeface="Calibri (Corpo)"/>
              </a:rPr>
              <a:t>in situ </a:t>
            </a:r>
            <a:r>
              <a:rPr lang="en-GB" sz="2000" b="1" dirty="0" smtClean="0">
                <a:solidFill>
                  <a:srgbClr val="000000"/>
                </a:solidFill>
                <a:latin typeface="Calibri (Corpo)"/>
                <a:cs typeface="Calibri (Corpo)"/>
              </a:rPr>
              <a:t>dataset to develop sensor-specific </a:t>
            </a:r>
            <a:r>
              <a:rPr lang="en-GB" sz="2000" b="1" dirty="0">
                <a:solidFill>
                  <a:srgbClr val="000000"/>
                </a:solidFill>
                <a:latin typeface="Calibri (Corpo)"/>
                <a:cs typeface="Calibri (Corpo)"/>
              </a:rPr>
              <a:t>algorithms for Case I waters</a:t>
            </a:r>
            <a:endParaRPr lang="en-GB" sz="2000" b="1" dirty="0" smtClean="0">
              <a:solidFill>
                <a:srgbClr val="000000"/>
              </a:solidFill>
              <a:latin typeface="Calibri (Corpo)"/>
              <a:cs typeface="Calibri (Corpo)"/>
            </a:endParaRPr>
          </a:p>
        </p:txBody>
      </p:sp>
      <p:pic>
        <p:nvPicPr>
          <p:cNvPr id="15" name="Immagin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2851" y="1021859"/>
            <a:ext cx="3747429" cy="3279000"/>
          </a:xfrm>
          <a:prstGeom prst="rect">
            <a:avLst/>
          </a:prstGeom>
        </p:spPr>
      </p:pic>
      <p:pic>
        <p:nvPicPr>
          <p:cNvPr id="16" name="Immagin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81" y="1021859"/>
            <a:ext cx="3747429" cy="3279000"/>
          </a:xfrm>
          <a:prstGeom prst="rect">
            <a:avLst/>
          </a:prstGeom>
        </p:spPr>
      </p:pic>
      <p:sp>
        <p:nvSpPr>
          <p:cNvPr id="17" name="CasellaDiTesto 16"/>
          <p:cNvSpPr txBox="1"/>
          <p:nvPr/>
        </p:nvSpPr>
        <p:spPr>
          <a:xfrm>
            <a:off x="2141643" y="1021859"/>
            <a:ext cx="1184038" cy="553998"/>
          </a:xfrm>
          <a:prstGeom prst="rect">
            <a:avLst/>
          </a:prstGeom>
          <a:noFill/>
        </p:spPr>
        <p:txBody>
          <a:bodyPr wrap="none" rtlCol="0">
            <a:spAutoFit/>
          </a:bodyPr>
          <a:lstStyle/>
          <a:p>
            <a:r>
              <a:rPr lang="it-IT" sz="3000" dirty="0" smtClean="0"/>
              <a:t>MERIS</a:t>
            </a:r>
            <a:endParaRPr lang="it-IT" sz="3000" dirty="0"/>
          </a:p>
        </p:txBody>
      </p:sp>
      <p:sp>
        <p:nvSpPr>
          <p:cNvPr id="18" name="CasellaDiTesto 17"/>
          <p:cNvSpPr txBox="1"/>
          <p:nvPr/>
        </p:nvSpPr>
        <p:spPr>
          <a:xfrm>
            <a:off x="4580456" y="1021859"/>
            <a:ext cx="1529873" cy="553998"/>
          </a:xfrm>
          <a:prstGeom prst="rect">
            <a:avLst/>
          </a:prstGeom>
          <a:noFill/>
        </p:spPr>
        <p:txBody>
          <a:bodyPr wrap="none" rtlCol="0">
            <a:spAutoFit/>
          </a:bodyPr>
          <a:lstStyle/>
          <a:p>
            <a:r>
              <a:rPr lang="it-IT" sz="3000" dirty="0" smtClean="0"/>
              <a:t>SeaWiFS</a:t>
            </a:r>
            <a:endParaRPr lang="it-IT" sz="3000" dirty="0"/>
          </a:p>
        </p:txBody>
      </p:sp>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2851" y="3575535"/>
            <a:ext cx="3747429" cy="3279000"/>
          </a:xfrm>
          <a:prstGeom prst="rect">
            <a:avLst/>
          </a:prstGeom>
        </p:spPr>
      </p:pic>
      <p:pic>
        <p:nvPicPr>
          <p:cNvPr id="11" name="Immagin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81" y="3575535"/>
            <a:ext cx="3747429" cy="3279000"/>
          </a:xfrm>
          <a:prstGeom prst="rect">
            <a:avLst/>
          </a:prstGeom>
        </p:spPr>
      </p:pic>
      <p:sp>
        <p:nvSpPr>
          <p:cNvPr id="10" name="CasellaDiTesto 9"/>
          <p:cNvSpPr txBox="1"/>
          <p:nvPr/>
        </p:nvSpPr>
        <p:spPr>
          <a:xfrm>
            <a:off x="4866367" y="3575535"/>
            <a:ext cx="1278715" cy="553998"/>
          </a:xfrm>
          <a:prstGeom prst="rect">
            <a:avLst/>
          </a:prstGeom>
          <a:noFill/>
        </p:spPr>
        <p:txBody>
          <a:bodyPr wrap="none" rtlCol="0">
            <a:spAutoFit/>
          </a:bodyPr>
          <a:lstStyle/>
          <a:p>
            <a:r>
              <a:rPr lang="it-IT" sz="3000" dirty="0" smtClean="0"/>
              <a:t>MODIS</a:t>
            </a:r>
            <a:endParaRPr lang="it-IT" sz="3000" dirty="0"/>
          </a:p>
        </p:txBody>
      </p:sp>
      <p:sp>
        <p:nvSpPr>
          <p:cNvPr id="12" name="CasellaDiTesto 11"/>
          <p:cNvSpPr txBox="1"/>
          <p:nvPr/>
        </p:nvSpPr>
        <p:spPr>
          <a:xfrm>
            <a:off x="2343208" y="3575535"/>
            <a:ext cx="982473" cy="553998"/>
          </a:xfrm>
          <a:prstGeom prst="rect">
            <a:avLst/>
          </a:prstGeom>
          <a:noFill/>
        </p:spPr>
        <p:txBody>
          <a:bodyPr wrap="none" rtlCol="0">
            <a:spAutoFit/>
          </a:bodyPr>
          <a:lstStyle/>
          <a:p>
            <a:r>
              <a:rPr lang="it-IT" sz="3000" dirty="0" smtClean="0"/>
              <a:t>VIIRS</a:t>
            </a:r>
            <a:endParaRPr lang="it-IT" sz="3000" dirty="0"/>
          </a:p>
        </p:txBody>
      </p:sp>
      <p:sp>
        <p:nvSpPr>
          <p:cNvPr id="20" name="Rectangle 7"/>
          <p:cNvSpPr>
            <a:spLocks noChangeArrowheads="1"/>
          </p:cNvSpPr>
          <p:nvPr/>
        </p:nvSpPr>
        <p:spPr bwMode="auto">
          <a:xfrm>
            <a:off x="6663269" y="1905000"/>
            <a:ext cx="2667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GB" sz="2000" b="1" dirty="0" smtClean="0">
                <a:solidFill>
                  <a:srgbClr val="000000"/>
                </a:solidFill>
                <a:latin typeface="Calibri (Corpo)"/>
                <a:cs typeface="Calibri (Corpo)"/>
              </a:rPr>
              <a:t>Chl &gt; 0.5 mg m</a:t>
            </a:r>
            <a:r>
              <a:rPr lang="en-GB" sz="2000" b="1" baseline="30000" dirty="0" smtClean="0">
                <a:solidFill>
                  <a:srgbClr val="000000"/>
                </a:solidFill>
                <a:latin typeface="Calibri (Corpo)"/>
                <a:cs typeface="Calibri (Corpo)"/>
              </a:rPr>
              <a:t>-3</a:t>
            </a:r>
          </a:p>
          <a:p>
            <a:endParaRPr lang="en-GB" sz="2000" dirty="0" smtClean="0">
              <a:solidFill>
                <a:srgbClr val="000000"/>
              </a:solidFill>
              <a:latin typeface="Calibri (Corpo)"/>
              <a:cs typeface="Calibri (Corpo)"/>
            </a:endParaRPr>
          </a:p>
          <a:p>
            <a:r>
              <a:rPr lang="en-GB" sz="2000" dirty="0" smtClean="0">
                <a:solidFill>
                  <a:srgbClr val="000000"/>
                </a:solidFill>
                <a:latin typeface="Calibri (Corpo)"/>
                <a:cs typeface="Calibri (Corpo)"/>
              </a:rPr>
              <a:t>Global and Regional overlap</a:t>
            </a:r>
            <a:endParaRPr lang="en-GB" sz="2000" dirty="0">
              <a:solidFill>
                <a:srgbClr val="000000"/>
              </a:solidFill>
              <a:latin typeface="Calibri (Corpo)"/>
              <a:cs typeface="Calibri (Corpo)"/>
            </a:endParaRPr>
          </a:p>
        </p:txBody>
      </p:sp>
      <p:cxnSp>
        <p:nvCxnSpPr>
          <p:cNvPr id="28" name="Connettore 1 27"/>
          <p:cNvCxnSpPr/>
          <p:nvPr/>
        </p:nvCxnSpPr>
        <p:spPr>
          <a:xfrm>
            <a:off x="928082" y="4634521"/>
            <a:ext cx="5486400" cy="0"/>
          </a:xfrm>
          <a:prstGeom prst="line">
            <a:avLst/>
          </a:prstGeom>
          <a:ln w="3810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5" name="Rettangolo 4"/>
          <p:cNvSpPr/>
          <p:nvPr/>
        </p:nvSpPr>
        <p:spPr>
          <a:xfrm>
            <a:off x="971062" y="1143000"/>
            <a:ext cx="2590800" cy="947615"/>
          </a:xfrm>
          <a:prstGeom prst="rect">
            <a:avLst/>
          </a:prstGeom>
          <a:solidFill>
            <a:schemeClr val="bg1">
              <a:lumMod val="75000"/>
              <a:alpha val="6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9" name="Rettangolo 28"/>
          <p:cNvSpPr/>
          <p:nvPr/>
        </p:nvSpPr>
        <p:spPr>
          <a:xfrm>
            <a:off x="3810000" y="1143000"/>
            <a:ext cx="2590800" cy="947615"/>
          </a:xfrm>
          <a:prstGeom prst="rect">
            <a:avLst/>
          </a:prstGeom>
          <a:solidFill>
            <a:schemeClr val="bg1">
              <a:lumMod val="75000"/>
              <a:alpha val="6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0" name="Rettangolo 29"/>
          <p:cNvSpPr/>
          <p:nvPr/>
        </p:nvSpPr>
        <p:spPr>
          <a:xfrm>
            <a:off x="971062" y="3657600"/>
            <a:ext cx="2590800" cy="947615"/>
          </a:xfrm>
          <a:prstGeom prst="rect">
            <a:avLst/>
          </a:prstGeom>
          <a:solidFill>
            <a:schemeClr val="bg1">
              <a:lumMod val="75000"/>
              <a:alpha val="6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1" name="Rettangolo 30"/>
          <p:cNvSpPr/>
          <p:nvPr/>
        </p:nvSpPr>
        <p:spPr>
          <a:xfrm>
            <a:off x="3810000" y="3657600"/>
            <a:ext cx="2590800" cy="947615"/>
          </a:xfrm>
          <a:prstGeom prst="rect">
            <a:avLst/>
          </a:prstGeom>
          <a:solidFill>
            <a:schemeClr val="bg1">
              <a:lumMod val="75000"/>
              <a:alpha val="6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19" name="Connettore 1 18"/>
          <p:cNvCxnSpPr/>
          <p:nvPr/>
        </p:nvCxnSpPr>
        <p:spPr>
          <a:xfrm>
            <a:off x="928084" y="2125783"/>
            <a:ext cx="5759996" cy="0"/>
          </a:xfrm>
          <a:prstGeom prst="line">
            <a:avLst/>
          </a:prstGeom>
          <a:ln w="38100"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9105626"/>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p:cNvSpPr txBox="1"/>
          <p:nvPr/>
        </p:nvSpPr>
        <p:spPr>
          <a:xfrm>
            <a:off x="2042727" y="0"/>
            <a:ext cx="5058546" cy="707886"/>
          </a:xfrm>
          <a:prstGeom prst="rect">
            <a:avLst/>
          </a:prstGeom>
          <a:noFill/>
        </p:spPr>
        <p:txBody>
          <a:bodyPr wrap="none" rtlCol="0">
            <a:spAutoFit/>
          </a:bodyPr>
          <a:lstStyle/>
          <a:p>
            <a:r>
              <a:rPr lang="en-GB" sz="4000" dirty="0" smtClean="0"/>
              <a:t>Case II water Algorithm</a:t>
            </a:r>
          </a:p>
        </p:txBody>
      </p:sp>
      <p:sp>
        <p:nvSpPr>
          <p:cNvPr id="16" name="Rectangle 2"/>
          <p:cNvSpPr>
            <a:spLocks noChangeArrowheads="1"/>
          </p:cNvSpPr>
          <p:nvPr/>
        </p:nvSpPr>
        <p:spPr bwMode="auto">
          <a:xfrm>
            <a:off x="5410200" y="838200"/>
            <a:ext cx="33893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it-IT" sz="2000" b="1" dirty="0" smtClean="0">
                <a:solidFill>
                  <a:srgbClr val="000000"/>
                </a:solidFill>
              </a:rPr>
              <a:t>Case II water </a:t>
            </a:r>
            <a:r>
              <a:rPr lang="it-IT" sz="2000" b="1" dirty="0" err="1" smtClean="0">
                <a:solidFill>
                  <a:srgbClr val="000000"/>
                </a:solidFill>
              </a:rPr>
              <a:t>Algorithm</a:t>
            </a:r>
            <a:r>
              <a:rPr lang="it-IT" sz="2000" b="1" dirty="0" smtClean="0">
                <a:solidFill>
                  <a:srgbClr val="000000"/>
                </a:solidFill>
              </a:rPr>
              <a:t>: AD4</a:t>
            </a:r>
          </a:p>
          <a:p>
            <a:pPr algn="ctr"/>
            <a:r>
              <a:rPr lang="it-IT" sz="1600" b="1" i="1" dirty="0" smtClean="0">
                <a:solidFill>
                  <a:srgbClr val="000000"/>
                </a:solidFill>
              </a:rPr>
              <a:t>D</a:t>
            </a:r>
            <a:r>
              <a:rPr lang="ja-JP" altLang="it-IT" sz="1600" b="1" i="1" dirty="0" smtClean="0">
                <a:solidFill>
                  <a:srgbClr val="000000"/>
                </a:solidFill>
              </a:rPr>
              <a:t>’</a:t>
            </a:r>
            <a:r>
              <a:rPr lang="it-IT" sz="1600" b="1" i="1" dirty="0" err="1" smtClean="0">
                <a:solidFill>
                  <a:srgbClr val="000000"/>
                </a:solidFill>
              </a:rPr>
              <a:t>Alimonte</a:t>
            </a:r>
            <a:r>
              <a:rPr lang="it-IT" sz="1600" b="1" i="1" dirty="0" smtClean="0">
                <a:solidFill>
                  <a:srgbClr val="000000"/>
                </a:solidFill>
              </a:rPr>
              <a:t> </a:t>
            </a:r>
            <a:r>
              <a:rPr lang="it-IT" sz="1600" b="1" i="1" dirty="0">
                <a:solidFill>
                  <a:srgbClr val="000000"/>
                </a:solidFill>
              </a:rPr>
              <a:t>&amp; </a:t>
            </a:r>
            <a:r>
              <a:rPr lang="it-IT" sz="1600" b="1" i="1" dirty="0" err="1">
                <a:solidFill>
                  <a:srgbClr val="000000"/>
                </a:solidFill>
              </a:rPr>
              <a:t>Zibordi</a:t>
            </a:r>
            <a:r>
              <a:rPr lang="it-IT" sz="1600" b="1" i="1" dirty="0">
                <a:solidFill>
                  <a:srgbClr val="000000"/>
                </a:solidFill>
              </a:rPr>
              <a:t> </a:t>
            </a:r>
            <a:r>
              <a:rPr lang="it-IT" sz="1600" b="1" dirty="0">
                <a:solidFill>
                  <a:srgbClr val="000000"/>
                </a:solidFill>
              </a:rPr>
              <a:t>[2003]</a:t>
            </a:r>
            <a:endParaRPr lang="it-IT" sz="1600" b="1" i="1" dirty="0">
              <a:solidFill>
                <a:srgbClr val="000000"/>
              </a:solidFill>
            </a:endParaRPr>
          </a:p>
        </p:txBody>
      </p:sp>
      <p:pic>
        <p:nvPicPr>
          <p:cNvPr id="17" name="Picture 1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7200" y="1524000"/>
            <a:ext cx="50800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1828800" y="2524760"/>
            <a:ext cx="1196812" cy="553998"/>
          </a:xfrm>
          <a:prstGeom prst="rect">
            <a:avLst/>
          </a:prstGeom>
          <a:noFill/>
        </p:spPr>
        <p:txBody>
          <a:bodyPr wrap="none" rtlCol="0">
            <a:spAutoFit/>
          </a:bodyPr>
          <a:lstStyle/>
          <a:p>
            <a:r>
              <a:rPr lang="it-IT" sz="3000" dirty="0" smtClean="0">
                <a:solidFill>
                  <a:srgbClr val="FF0000"/>
                </a:solidFill>
              </a:rPr>
              <a:t>Case II</a:t>
            </a:r>
            <a:endParaRPr lang="it-IT" sz="3000" dirty="0">
              <a:solidFill>
                <a:srgbClr val="FF0000"/>
              </a:solidFill>
            </a:endParaRPr>
          </a:p>
        </p:txBody>
      </p:sp>
      <p:cxnSp>
        <p:nvCxnSpPr>
          <p:cNvPr id="6" name="Connettore 1 5"/>
          <p:cNvCxnSpPr/>
          <p:nvPr/>
        </p:nvCxnSpPr>
        <p:spPr>
          <a:xfrm>
            <a:off x="1723951" y="3124199"/>
            <a:ext cx="3959996" cy="0"/>
          </a:xfrm>
          <a:prstGeom prst="line">
            <a:avLst/>
          </a:prstGeom>
          <a:ln w="38100"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 name="Rectangle 7"/>
          <p:cNvSpPr>
            <a:spLocks noChangeArrowheads="1"/>
          </p:cNvSpPr>
          <p:nvPr/>
        </p:nvSpPr>
        <p:spPr bwMode="auto">
          <a:xfrm>
            <a:off x="5765802" y="2120900"/>
            <a:ext cx="2920998"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GB" sz="2500" dirty="0" err="1">
                <a:solidFill>
                  <a:srgbClr val="000000"/>
                </a:solidFill>
                <a:latin typeface="Calibri (Corpo)"/>
                <a:cs typeface="Calibri (Corpo)"/>
              </a:rPr>
              <a:t>Chl</a:t>
            </a:r>
            <a:r>
              <a:rPr lang="en-GB" sz="2500" baseline="-25000" dirty="0" err="1">
                <a:solidFill>
                  <a:srgbClr val="000000"/>
                </a:solidFill>
                <a:latin typeface="Calibri (Corpo)"/>
                <a:cs typeface="Calibri (Corpo)"/>
              </a:rPr>
              <a:t>Case</a:t>
            </a:r>
            <a:r>
              <a:rPr lang="en-GB" sz="2500" baseline="-25000" dirty="0">
                <a:solidFill>
                  <a:srgbClr val="000000"/>
                </a:solidFill>
                <a:latin typeface="Calibri (Corpo)"/>
                <a:cs typeface="Calibri (Corpo)"/>
              </a:rPr>
              <a:t> II</a:t>
            </a:r>
            <a:r>
              <a:rPr lang="en-GB" sz="2500" dirty="0">
                <a:solidFill>
                  <a:srgbClr val="000000"/>
                </a:solidFill>
                <a:latin typeface="Calibri (Corpo)"/>
                <a:cs typeface="Calibri (Corpo)"/>
              </a:rPr>
              <a:t> &lt; </a:t>
            </a:r>
            <a:r>
              <a:rPr lang="en-GB" sz="2500" dirty="0" err="1">
                <a:solidFill>
                  <a:srgbClr val="000000"/>
                </a:solidFill>
                <a:latin typeface="Calibri (Corpo)"/>
                <a:cs typeface="Calibri (Corpo)"/>
              </a:rPr>
              <a:t>Chl</a:t>
            </a:r>
            <a:r>
              <a:rPr lang="en-GB" sz="2500" baseline="-25000" dirty="0" err="1">
                <a:solidFill>
                  <a:srgbClr val="000000"/>
                </a:solidFill>
                <a:latin typeface="Calibri (Corpo)"/>
                <a:cs typeface="Calibri (Corpo)"/>
              </a:rPr>
              <a:t>Case</a:t>
            </a:r>
            <a:r>
              <a:rPr lang="en-GB" sz="2500" baseline="-25000" dirty="0">
                <a:solidFill>
                  <a:srgbClr val="000000"/>
                </a:solidFill>
                <a:latin typeface="Calibri (Corpo)"/>
                <a:cs typeface="Calibri (Corpo)"/>
              </a:rPr>
              <a:t> I</a:t>
            </a:r>
            <a:endParaRPr lang="en-GB" sz="2500" dirty="0">
              <a:solidFill>
                <a:srgbClr val="000000"/>
              </a:solidFill>
              <a:latin typeface="Calibri (Corpo)"/>
              <a:cs typeface="Calibri (Corpo)"/>
            </a:endParaRPr>
          </a:p>
          <a:p>
            <a:endParaRPr lang="en-GB" sz="2500" b="1" dirty="0">
              <a:solidFill>
                <a:srgbClr val="000000"/>
              </a:solidFill>
              <a:latin typeface="Calibri (Corpo)"/>
              <a:cs typeface="Calibri (Corpo)"/>
            </a:endParaRPr>
          </a:p>
          <a:p>
            <a:r>
              <a:rPr lang="en-GB" sz="2500" b="1" dirty="0" smtClean="0">
                <a:solidFill>
                  <a:srgbClr val="000000"/>
                </a:solidFill>
                <a:latin typeface="Calibri (Corpo)"/>
                <a:cs typeface="Calibri (Corpo)"/>
              </a:rPr>
              <a:t>Chl = 0.4 mg m</a:t>
            </a:r>
            <a:r>
              <a:rPr lang="en-GB" sz="2500" b="1" baseline="30000" dirty="0" smtClean="0">
                <a:solidFill>
                  <a:srgbClr val="000000"/>
                </a:solidFill>
                <a:latin typeface="Calibri (Corpo)"/>
                <a:cs typeface="Calibri (Corpo)"/>
              </a:rPr>
              <a:t>-3</a:t>
            </a:r>
          </a:p>
          <a:p>
            <a:endParaRPr lang="en-GB" sz="2500" dirty="0" smtClean="0">
              <a:solidFill>
                <a:srgbClr val="000000"/>
              </a:solidFill>
              <a:latin typeface="Calibri (Corpo)"/>
              <a:cs typeface="Calibri (Corpo)"/>
            </a:endParaRPr>
          </a:p>
          <a:p>
            <a:r>
              <a:rPr lang="en-GB" sz="2500" dirty="0" err="1" smtClean="0">
                <a:solidFill>
                  <a:srgbClr val="000000"/>
                </a:solidFill>
                <a:latin typeface="Calibri (Corpo)"/>
                <a:cs typeface="Calibri (Corpo)"/>
              </a:rPr>
              <a:t>Chl</a:t>
            </a:r>
            <a:r>
              <a:rPr lang="en-GB" sz="2500" baseline="-25000" dirty="0" err="1" smtClean="0">
                <a:solidFill>
                  <a:srgbClr val="000000"/>
                </a:solidFill>
                <a:latin typeface="Calibri (Corpo)"/>
                <a:cs typeface="Calibri (Corpo)"/>
              </a:rPr>
              <a:t>Case</a:t>
            </a:r>
            <a:r>
              <a:rPr lang="en-GB" sz="2500" baseline="-25000" dirty="0" smtClean="0">
                <a:solidFill>
                  <a:srgbClr val="000000"/>
                </a:solidFill>
                <a:latin typeface="Calibri (Corpo)"/>
                <a:cs typeface="Calibri (Corpo)"/>
              </a:rPr>
              <a:t> II</a:t>
            </a:r>
            <a:r>
              <a:rPr lang="en-GB" sz="2500" dirty="0" smtClean="0">
                <a:solidFill>
                  <a:srgbClr val="000000"/>
                </a:solidFill>
                <a:latin typeface="Calibri (Corpo)"/>
                <a:cs typeface="Calibri (Corpo)"/>
              </a:rPr>
              <a:t> &gt; </a:t>
            </a:r>
            <a:r>
              <a:rPr lang="en-GB" sz="2500" dirty="0" err="1">
                <a:solidFill>
                  <a:srgbClr val="000000"/>
                </a:solidFill>
                <a:latin typeface="Calibri (Corpo)"/>
                <a:cs typeface="Calibri (Corpo)"/>
              </a:rPr>
              <a:t>Chl</a:t>
            </a:r>
            <a:r>
              <a:rPr lang="en-GB" sz="2500" baseline="-25000" dirty="0" err="1">
                <a:solidFill>
                  <a:srgbClr val="000000"/>
                </a:solidFill>
                <a:latin typeface="Calibri (Corpo)"/>
                <a:cs typeface="Calibri (Corpo)"/>
              </a:rPr>
              <a:t>Case</a:t>
            </a:r>
            <a:r>
              <a:rPr lang="en-GB" sz="2500" baseline="-25000" dirty="0">
                <a:solidFill>
                  <a:srgbClr val="000000"/>
                </a:solidFill>
                <a:latin typeface="Calibri (Corpo)"/>
                <a:cs typeface="Calibri (Corpo)"/>
              </a:rPr>
              <a:t> </a:t>
            </a:r>
            <a:r>
              <a:rPr lang="en-GB" sz="2500" baseline="-25000" dirty="0" smtClean="0">
                <a:solidFill>
                  <a:srgbClr val="000000"/>
                </a:solidFill>
                <a:latin typeface="Calibri (Corpo)"/>
                <a:cs typeface="Calibri (Corpo)"/>
              </a:rPr>
              <a:t>I</a:t>
            </a:r>
            <a:endParaRPr lang="en-GB" sz="2500" dirty="0">
              <a:solidFill>
                <a:srgbClr val="000000"/>
              </a:solidFill>
              <a:latin typeface="Calibri (Corpo)"/>
              <a:cs typeface="Calibri (Corpo)"/>
            </a:endParaRPr>
          </a:p>
        </p:txBody>
      </p:sp>
      <p:sp>
        <p:nvSpPr>
          <p:cNvPr id="4" name="Rettangolo 3"/>
          <p:cNvSpPr/>
          <p:nvPr/>
        </p:nvSpPr>
        <p:spPr>
          <a:xfrm>
            <a:off x="1828800" y="3129280"/>
            <a:ext cx="1099880" cy="553998"/>
          </a:xfrm>
          <a:prstGeom prst="rect">
            <a:avLst/>
          </a:prstGeom>
        </p:spPr>
        <p:txBody>
          <a:bodyPr wrap="none">
            <a:spAutoFit/>
          </a:bodyPr>
          <a:lstStyle/>
          <a:p>
            <a:pPr lvl="0"/>
            <a:r>
              <a:rPr lang="it-IT" sz="3000" dirty="0">
                <a:solidFill>
                  <a:prstClr val="black"/>
                </a:solidFill>
              </a:rPr>
              <a:t>Case I</a:t>
            </a:r>
          </a:p>
        </p:txBody>
      </p:sp>
      <p:cxnSp>
        <p:nvCxnSpPr>
          <p:cNvPr id="10" name="Connettore 1 9"/>
          <p:cNvCxnSpPr/>
          <p:nvPr/>
        </p:nvCxnSpPr>
        <p:spPr>
          <a:xfrm rot="16200000">
            <a:off x="1668207" y="3132394"/>
            <a:ext cx="3419987" cy="0"/>
          </a:xfrm>
          <a:prstGeom prst="line">
            <a:avLst/>
          </a:prstGeom>
          <a:ln w="38100" cmpd="sng">
            <a:solidFill>
              <a:schemeClr val="tx1"/>
            </a:solidFill>
            <a:prstDash val="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 name="Rettangolo 4"/>
          <p:cNvSpPr/>
          <p:nvPr/>
        </p:nvSpPr>
        <p:spPr>
          <a:xfrm>
            <a:off x="2935288" y="914400"/>
            <a:ext cx="1712912" cy="477054"/>
          </a:xfrm>
          <a:prstGeom prst="rect">
            <a:avLst/>
          </a:prstGeom>
        </p:spPr>
        <p:txBody>
          <a:bodyPr wrap="square">
            <a:spAutoFit/>
          </a:bodyPr>
          <a:lstStyle/>
          <a:p>
            <a:pPr lvl="0"/>
            <a:r>
              <a:rPr lang="en-GB" sz="2500" b="1" dirty="0" smtClean="0">
                <a:solidFill>
                  <a:srgbClr val="000000"/>
                </a:solidFill>
                <a:latin typeface="Calibri (Corpo)"/>
                <a:cs typeface="Calibri (Corpo)"/>
              </a:rPr>
              <a:t>MBR = 1.9</a:t>
            </a:r>
            <a:endParaRPr lang="en-GB" sz="2500" b="1" baseline="30000" dirty="0">
              <a:solidFill>
                <a:srgbClr val="000000"/>
              </a:solidFill>
              <a:latin typeface="Calibri (Corpo)"/>
              <a:cs typeface="Calibri (Corpo)"/>
            </a:endParaRPr>
          </a:p>
        </p:txBody>
      </p:sp>
    </p:spTree>
    <p:extLst>
      <p:ext uri="{BB962C8B-B14F-4D97-AF65-F5344CB8AC3E}">
        <p14:creationId xmlns:p14="http://schemas.microsoft.com/office/powerpoint/2010/main" val="1216625409"/>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2324100" y="0"/>
            <a:ext cx="4495800" cy="1141413"/>
          </a:xfrm>
        </p:spPr>
        <p:txBody>
          <a:bodyPr/>
          <a:lstStyle/>
          <a:p>
            <a:r>
              <a:rPr lang="en-GB" b="1" dirty="0" smtClean="0"/>
              <a:t>CMEMS OC TAC:</a:t>
            </a:r>
            <a:br>
              <a:rPr lang="en-GB" b="1" dirty="0" smtClean="0"/>
            </a:br>
            <a:r>
              <a:rPr lang="en-GB" b="1" dirty="0" smtClean="0"/>
              <a:t>Architecture evolution </a:t>
            </a:r>
            <a:endParaRPr lang="en-GB" b="1" dirty="0"/>
          </a:p>
        </p:txBody>
      </p:sp>
      <p:pic>
        <p:nvPicPr>
          <p:cNvPr id="5" name="Immagin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447801"/>
            <a:ext cx="8229600" cy="4367762"/>
          </a:xfrm>
          <a:prstGeom prst="rect">
            <a:avLst/>
          </a:prstGeom>
        </p:spPr>
      </p:pic>
    </p:spTree>
    <p:extLst>
      <p:ext uri="{BB962C8B-B14F-4D97-AF65-F5344CB8AC3E}">
        <p14:creationId xmlns:p14="http://schemas.microsoft.com/office/powerpoint/2010/main" val="2921499174"/>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p:cNvSpPr txBox="1"/>
          <p:nvPr/>
        </p:nvSpPr>
        <p:spPr>
          <a:xfrm>
            <a:off x="1652872" y="0"/>
            <a:ext cx="6111268" cy="707886"/>
          </a:xfrm>
          <a:prstGeom prst="rect">
            <a:avLst/>
          </a:prstGeom>
          <a:noFill/>
        </p:spPr>
        <p:txBody>
          <a:bodyPr wrap="none" rtlCol="0">
            <a:spAutoFit/>
          </a:bodyPr>
          <a:lstStyle/>
          <a:p>
            <a:r>
              <a:rPr lang="en-GB" sz="4000" dirty="0" smtClean="0"/>
              <a:t>Case I - Case II Chl MERGING</a:t>
            </a:r>
            <a:endParaRPr lang="en-GB" sz="4000" dirty="0"/>
          </a:p>
        </p:txBody>
      </p:sp>
      <p:graphicFrame>
        <p:nvGraphicFramePr>
          <p:cNvPr id="10" name="Object 2"/>
          <p:cNvGraphicFramePr>
            <a:graphicFrameLocks noChangeAspect="1"/>
          </p:cNvGraphicFramePr>
          <p:nvPr>
            <p:extLst>
              <p:ext uri="{D42A27DB-BD31-4B8C-83A1-F6EECF244321}">
                <p14:modId xmlns:p14="http://schemas.microsoft.com/office/powerpoint/2010/main" val="3720982624"/>
              </p:ext>
            </p:extLst>
          </p:nvPr>
        </p:nvGraphicFramePr>
        <p:xfrm>
          <a:off x="2590800" y="4114800"/>
          <a:ext cx="3962400" cy="566474"/>
        </p:xfrm>
        <a:graphic>
          <a:graphicData uri="http://schemas.openxmlformats.org/presentationml/2006/ole">
            <mc:AlternateContent xmlns:mc="http://schemas.openxmlformats.org/markup-compatibility/2006">
              <mc:Choice xmlns:v="urn:schemas-microsoft-com:vml" Requires="v">
                <p:oleObj spid="_x0000_s81005" name="Equation" r:id="rId4" imgW="1333500" imgH="190500" progId="Equation.3">
                  <p:embed/>
                </p:oleObj>
              </mc:Choice>
              <mc:Fallback>
                <p:oleObj name="Equation" r:id="rId4" imgW="1333500" imgH="1905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4114800"/>
                        <a:ext cx="3962400" cy="566474"/>
                      </a:xfrm>
                      <a:prstGeom prst="rect">
                        <a:avLst/>
                      </a:prstGeom>
                      <a:solidFill>
                        <a:srgbClr val="FFFFFF"/>
                      </a:solidFill>
                      <a:ln>
                        <a:noFill/>
                      </a:ln>
                      <a:effectLst/>
                    </p:spPr>
                  </p:pic>
                </p:oleObj>
              </mc:Fallback>
            </mc:AlternateContent>
          </a:graphicData>
        </a:graphic>
      </p:graphicFrame>
      <p:grpSp>
        <p:nvGrpSpPr>
          <p:cNvPr id="2" name="Gruppo 1"/>
          <p:cNvGrpSpPr/>
          <p:nvPr/>
        </p:nvGrpSpPr>
        <p:grpSpPr>
          <a:xfrm>
            <a:off x="1447800" y="5105400"/>
            <a:ext cx="6248400" cy="1239798"/>
            <a:chOff x="0" y="3810000"/>
            <a:chExt cx="6248400" cy="1239798"/>
          </a:xfrm>
        </p:grpSpPr>
        <p:sp>
          <p:nvSpPr>
            <p:cNvPr id="7" name="CasellaDiTesto 6"/>
            <p:cNvSpPr txBox="1"/>
            <p:nvPr/>
          </p:nvSpPr>
          <p:spPr>
            <a:xfrm>
              <a:off x="0" y="4233334"/>
              <a:ext cx="1499629" cy="553998"/>
            </a:xfrm>
            <a:prstGeom prst="rect">
              <a:avLst/>
            </a:prstGeom>
            <a:noFill/>
          </p:spPr>
          <p:txBody>
            <a:bodyPr wrap="none" rtlCol="0">
              <a:spAutoFit/>
            </a:bodyPr>
            <a:lstStyle/>
            <a:p>
              <a:r>
                <a:rPr lang="it-IT" sz="3000" dirty="0" err="1" smtClean="0"/>
                <a:t>Chl</a:t>
              </a:r>
              <a:r>
                <a:rPr lang="it-IT" sz="3000" baseline="-25000" dirty="0" err="1" smtClean="0"/>
                <a:t>Merged</a:t>
              </a:r>
              <a:endParaRPr lang="it-IT" sz="3000" baseline="-25000" dirty="0">
                <a:cs typeface="Symbol" charset="2"/>
              </a:endParaRPr>
            </a:p>
          </p:txBody>
        </p:sp>
        <p:sp>
          <p:nvSpPr>
            <p:cNvPr id="11" name="Rettangolo 10"/>
            <p:cNvSpPr/>
            <p:nvPr/>
          </p:nvSpPr>
          <p:spPr>
            <a:xfrm>
              <a:off x="1676400" y="3810000"/>
              <a:ext cx="4572000" cy="553998"/>
            </a:xfrm>
            <a:prstGeom prst="rect">
              <a:avLst/>
            </a:prstGeom>
          </p:spPr>
          <p:txBody>
            <a:bodyPr wrap="square">
              <a:spAutoFit/>
            </a:bodyPr>
            <a:lstStyle/>
            <a:p>
              <a:r>
                <a:rPr lang="it-IT" sz="3000" dirty="0">
                  <a:solidFill>
                    <a:prstClr val="black"/>
                  </a:solidFill>
                </a:rPr>
                <a:t>Chl</a:t>
              </a:r>
              <a:r>
                <a:rPr lang="it-IT" sz="3000" baseline="-25000" dirty="0">
                  <a:solidFill>
                    <a:prstClr val="black"/>
                  </a:solidFill>
                </a:rPr>
                <a:t>CaseI</a:t>
              </a:r>
              <a:r>
                <a:rPr lang="it-IT" sz="3000" dirty="0">
                  <a:solidFill>
                    <a:prstClr val="black"/>
                  </a:solidFill>
                  <a:latin typeface="Symbol" charset="2"/>
                  <a:cs typeface="Symbol" charset="2"/>
                </a:rPr>
                <a:t>D</a:t>
              </a:r>
              <a:r>
                <a:rPr lang="it-IT" sz="3000" baseline="30000" dirty="0">
                  <a:solidFill>
                    <a:prstClr val="black"/>
                  </a:solidFill>
                  <a:latin typeface="Symbol" charset="2"/>
                  <a:cs typeface="Symbol" charset="2"/>
                </a:rPr>
                <a:t>2</a:t>
              </a:r>
              <a:r>
                <a:rPr lang="it-IT" sz="3000" baseline="-25000" dirty="0">
                  <a:solidFill>
                    <a:prstClr val="black"/>
                  </a:solidFill>
                  <a:cs typeface="Symbol" charset="2"/>
                </a:rPr>
                <a:t>CaseI</a:t>
              </a:r>
              <a:r>
                <a:rPr lang="it-IT" sz="3000" dirty="0">
                  <a:solidFill>
                    <a:prstClr val="black"/>
                  </a:solidFill>
                  <a:cs typeface="Symbol" charset="2"/>
                </a:rPr>
                <a:t> + </a:t>
              </a:r>
              <a:r>
                <a:rPr lang="it-IT" sz="3000" dirty="0">
                  <a:solidFill>
                    <a:prstClr val="black"/>
                  </a:solidFill>
                </a:rPr>
                <a:t>Chl</a:t>
              </a:r>
              <a:r>
                <a:rPr lang="it-IT" sz="3000" baseline="-25000" dirty="0">
                  <a:solidFill>
                    <a:prstClr val="black"/>
                  </a:solidFill>
                </a:rPr>
                <a:t>CaseII</a:t>
              </a:r>
              <a:r>
                <a:rPr lang="it-IT" sz="3000" dirty="0">
                  <a:solidFill>
                    <a:prstClr val="black"/>
                  </a:solidFill>
                  <a:latin typeface="Symbol" charset="2"/>
                  <a:cs typeface="Symbol" charset="2"/>
                </a:rPr>
                <a:t>D</a:t>
              </a:r>
              <a:r>
                <a:rPr lang="it-IT" sz="3000" baseline="30000" dirty="0">
                  <a:solidFill>
                    <a:prstClr val="black"/>
                  </a:solidFill>
                  <a:latin typeface="Symbol" charset="2"/>
                  <a:cs typeface="Symbol" charset="2"/>
                </a:rPr>
                <a:t>2</a:t>
              </a:r>
              <a:r>
                <a:rPr lang="it-IT" sz="3000" baseline="-25000" dirty="0">
                  <a:solidFill>
                    <a:prstClr val="black"/>
                  </a:solidFill>
                  <a:cs typeface="Symbol" charset="2"/>
                </a:rPr>
                <a:t>CaseII</a:t>
              </a:r>
              <a:r>
                <a:rPr lang="it-IT" sz="3000" dirty="0">
                  <a:solidFill>
                    <a:prstClr val="black"/>
                  </a:solidFill>
                  <a:cs typeface="Symbol" charset="2"/>
                </a:rPr>
                <a:t> </a:t>
              </a:r>
              <a:endParaRPr lang="it-IT" sz="3000" dirty="0"/>
            </a:p>
          </p:txBody>
        </p:sp>
        <p:sp>
          <p:nvSpPr>
            <p:cNvPr id="12" name="Rettangolo 11"/>
            <p:cNvSpPr/>
            <p:nvPr/>
          </p:nvSpPr>
          <p:spPr>
            <a:xfrm>
              <a:off x="2739199" y="4495800"/>
              <a:ext cx="2446403" cy="553998"/>
            </a:xfrm>
            <a:prstGeom prst="rect">
              <a:avLst/>
            </a:prstGeom>
          </p:spPr>
          <p:txBody>
            <a:bodyPr wrap="none">
              <a:spAutoFit/>
            </a:bodyPr>
            <a:lstStyle/>
            <a:p>
              <a:r>
                <a:rPr lang="it-IT" sz="3000" dirty="0">
                  <a:solidFill>
                    <a:prstClr val="black"/>
                  </a:solidFill>
                  <a:latin typeface="Symbol" charset="2"/>
                  <a:cs typeface="Symbol" charset="2"/>
                </a:rPr>
                <a:t>D</a:t>
              </a:r>
              <a:r>
                <a:rPr lang="it-IT" sz="3000" baseline="30000" dirty="0">
                  <a:solidFill>
                    <a:prstClr val="black"/>
                  </a:solidFill>
                  <a:latin typeface="Symbol" charset="2"/>
                  <a:cs typeface="Symbol" charset="2"/>
                </a:rPr>
                <a:t>2</a:t>
              </a:r>
              <a:r>
                <a:rPr lang="it-IT" sz="3000" baseline="-25000" dirty="0">
                  <a:solidFill>
                    <a:prstClr val="black"/>
                  </a:solidFill>
                  <a:cs typeface="Symbol" charset="2"/>
                </a:rPr>
                <a:t>CaseI</a:t>
              </a:r>
              <a:r>
                <a:rPr lang="it-IT" sz="3000" dirty="0">
                  <a:solidFill>
                    <a:prstClr val="black"/>
                  </a:solidFill>
                  <a:cs typeface="Symbol" charset="2"/>
                </a:rPr>
                <a:t> + </a:t>
              </a:r>
              <a:r>
                <a:rPr lang="it-IT" sz="3000" dirty="0">
                  <a:solidFill>
                    <a:prstClr val="black"/>
                  </a:solidFill>
                  <a:latin typeface="Symbol" charset="2"/>
                  <a:cs typeface="Symbol" charset="2"/>
                </a:rPr>
                <a:t>D</a:t>
              </a:r>
              <a:r>
                <a:rPr lang="it-IT" sz="3000" baseline="30000" dirty="0">
                  <a:solidFill>
                    <a:prstClr val="black"/>
                  </a:solidFill>
                  <a:latin typeface="Symbol" charset="2"/>
                  <a:cs typeface="Symbol" charset="2"/>
                </a:rPr>
                <a:t>2</a:t>
              </a:r>
              <a:r>
                <a:rPr lang="it-IT" sz="3000" baseline="-25000" dirty="0">
                  <a:solidFill>
                    <a:prstClr val="black"/>
                  </a:solidFill>
                  <a:cs typeface="Symbol" charset="2"/>
                </a:rPr>
                <a:t>CaseII</a:t>
              </a:r>
              <a:endParaRPr lang="it-IT" sz="3000" dirty="0"/>
            </a:p>
          </p:txBody>
        </p:sp>
        <p:sp>
          <p:nvSpPr>
            <p:cNvPr id="13" name="CasellaDiTesto 12"/>
            <p:cNvSpPr txBox="1"/>
            <p:nvPr/>
          </p:nvSpPr>
          <p:spPr>
            <a:xfrm>
              <a:off x="1371600" y="4174067"/>
              <a:ext cx="376275" cy="553998"/>
            </a:xfrm>
            <a:prstGeom prst="rect">
              <a:avLst/>
            </a:prstGeom>
            <a:noFill/>
          </p:spPr>
          <p:txBody>
            <a:bodyPr wrap="none" rtlCol="0">
              <a:spAutoFit/>
            </a:bodyPr>
            <a:lstStyle/>
            <a:p>
              <a:r>
                <a:rPr lang="it-IT" sz="3000" dirty="0" smtClean="0"/>
                <a:t>=</a:t>
              </a:r>
              <a:endParaRPr lang="it-IT" sz="3000" dirty="0"/>
            </a:p>
          </p:txBody>
        </p:sp>
        <p:cxnSp>
          <p:nvCxnSpPr>
            <p:cNvPr id="16" name="Connettore 1 15"/>
            <p:cNvCxnSpPr/>
            <p:nvPr/>
          </p:nvCxnSpPr>
          <p:spPr>
            <a:xfrm>
              <a:off x="1676400" y="4495800"/>
              <a:ext cx="4572000"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8" name="Rectangle 20"/>
          <p:cNvSpPr>
            <a:spLocks noChangeArrowheads="1"/>
          </p:cNvSpPr>
          <p:nvPr/>
        </p:nvSpPr>
        <p:spPr bwMode="auto">
          <a:xfrm>
            <a:off x="381000" y="1066800"/>
            <a:ext cx="788670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 typeface="Arial" charset="0"/>
              <a:buChar char="•"/>
            </a:pPr>
            <a:r>
              <a:rPr lang="en-US" sz="2500" dirty="0">
                <a:solidFill>
                  <a:srgbClr val="000000"/>
                </a:solidFill>
              </a:rPr>
              <a:t> On a pixel-by-pixel basis, the satellite Rrs spectrum is compared with the </a:t>
            </a:r>
            <a:r>
              <a:rPr lang="en-US" sz="2500" dirty="0" smtClean="0">
                <a:solidFill>
                  <a:srgbClr val="000000"/>
                </a:solidFill>
              </a:rPr>
              <a:t>distributions of the two </a:t>
            </a:r>
            <a:r>
              <a:rPr lang="en-US" sz="2500" i="1" dirty="0" smtClean="0">
                <a:solidFill>
                  <a:srgbClr val="000000"/>
                </a:solidFill>
              </a:rPr>
              <a:t>in </a:t>
            </a:r>
            <a:r>
              <a:rPr lang="en-US" sz="2500" i="1" dirty="0">
                <a:solidFill>
                  <a:srgbClr val="000000"/>
                </a:solidFill>
              </a:rPr>
              <a:t>situ </a:t>
            </a:r>
            <a:r>
              <a:rPr lang="en-US" sz="2500" dirty="0" smtClean="0">
                <a:solidFill>
                  <a:srgbClr val="000000"/>
                </a:solidFill>
              </a:rPr>
              <a:t>datasets: </a:t>
            </a:r>
            <a:r>
              <a:rPr lang="en-US" sz="2500" b="1" dirty="0" smtClean="0">
                <a:solidFill>
                  <a:srgbClr val="000000"/>
                </a:solidFill>
              </a:rPr>
              <a:t>Case </a:t>
            </a:r>
            <a:r>
              <a:rPr lang="en-US" sz="2500" b="1" dirty="0">
                <a:solidFill>
                  <a:srgbClr val="000000"/>
                </a:solidFill>
              </a:rPr>
              <a:t>I</a:t>
            </a:r>
            <a:r>
              <a:rPr lang="en-US" sz="2500" dirty="0">
                <a:solidFill>
                  <a:srgbClr val="000000"/>
                </a:solidFill>
              </a:rPr>
              <a:t> </a:t>
            </a:r>
            <a:r>
              <a:rPr lang="en-US" sz="2500" dirty="0" smtClean="0">
                <a:solidFill>
                  <a:srgbClr val="000000"/>
                </a:solidFill>
              </a:rPr>
              <a:t>and </a:t>
            </a:r>
            <a:r>
              <a:rPr lang="en-US" sz="2500" b="1" dirty="0">
                <a:solidFill>
                  <a:srgbClr val="000000"/>
                </a:solidFill>
              </a:rPr>
              <a:t>Case </a:t>
            </a:r>
            <a:r>
              <a:rPr lang="en-US" sz="2500" b="1" dirty="0" smtClean="0">
                <a:solidFill>
                  <a:srgbClr val="000000"/>
                </a:solidFill>
              </a:rPr>
              <a:t>II</a:t>
            </a:r>
            <a:endParaRPr lang="en-US" sz="2500" dirty="0">
              <a:solidFill>
                <a:srgbClr val="000000"/>
              </a:solidFill>
            </a:endParaRPr>
          </a:p>
        </p:txBody>
      </p:sp>
      <p:sp>
        <p:nvSpPr>
          <p:cNvPr id="19" name="Rectangle 16"/>
          <p:cNvSpPr>
            <a:spLocks noChangeArrowheads="1"/>
          </p:cNvSpPr>
          <p:nvPr/>
        </p:nvSpPr>
        <p:spPr bwMode="auto">
          <a:xfrm>
            <a:off x="381000" y="2667000"/>
            <a:ext cx="788670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 typeface="Arial" charset="0"/>
              <a:buChar char="•"/>
            </a:pPr>
            <a:r>
              <a:rPr lang="en-US" sz="2500" dirty="0">
                <a:solidFill>
                  <a:srgbClr val="000000"/>
                </a:solidFill>
              </a:rPr>
              <a:t> The </a:t>
            </a:r>
            <a:r>
              <a:rPr lang="en-US" sz="2500" dirty="0" err="1">
                <a:solidFill>
                  <a:srgbClr val="000000"/>
                </a:solidFill>
              </a:rPr>
              <a:t>Mahalanobis</a:t>
            </a:r>
            <a:r>
              <a:rPr lang="en-US" sz="2500" dirty="0">
                <a:solidFill>
                  <a:srgbClr val="000000"/>
                </a:solidFill>
              </a:rPr>
              <a:t> distance parameter is used for quantifying the distance of the </a:t>
            </a:r>
            <a:r>
              <a:rPr lang="en-US" sz="2500" dirty="0" err="1">
                <a:solidFill>
                  <a:srgbClr val="000000"/>
                </a:solidFill>
              </a:rPr>
              <a:t>i</a:t>
            </a:r>
            <a:r>
              <a:rPr lang="en-US" sz="2500" baseline="30000" dirty="0" err="1">
                <a:solidFill>
                  <a:srgbClr val="000000"/>
                </a:solidFill>
              </a:rPr>
              <a:t>th</a:t>
            </a:r>
            <a:r>
              <a:rPr lang="en-US" sz="2500" dirty="0">
                <a:solidFill>
                  <a:srgbClr val="000000"/>
                </a:solidFill>
              </a:rPr>
              <a:t> satellite pixel </a:t>
            </a:r>
            <a:r>
              <a:rPr lang="en-US" sz="2500" dirty="0" smtClean="0">
                <a:solidFill>
                  <a:srgbClr val="000000"/>
                </a:solidFill>
              </a:rPr>
              <a:t>spectrum, </a:t>
            </a:r>
            <a:r>
              <a:rPr lang="en-US" sz="2500" b="1" dirty="0" smtClean="0">
                <a:solidFill>
                  <a:srgbClr val="000000"/>
                </a:solidFill>
              </a:rPr>
              <a:t>x</a:t>
            </a:r>
            <a:r>
              <a:rPr lang="en-US" sz="2500" dirty="0" smtClean="0">
                <a:solidFill>
                  <a:srgbClr val="000000"/>
                </a:solidFill>
              </a:rPr>
              <a:t>, </a:t>
            </a:r>
            <a:r>
              <a:rPr lang="en-US" sz="2500" dirty="0">
                <a:solidFill>
                  <a:srgbClr val="000000"/>
                </a:solidFill>
              </a:rPr>
              <a:t>from the reference </a:t>
            </a:r>
            <a:r>
              <a:rPr lang="en-US" sz="2500" i="1" dirty="0">
                <a:solidFill>
                  <a:srgbClr val="000000"/>
                </a:solidFill>
              </a:rPr>
              <a:t>in </a:t>
            </a:r>
            <a:r>
              <a:rPr lang="en-US" sz="2500" dirty="0">
                <a:solidFill>
                  <a:srgbClr val="000000"/>
                </a:solidFill>
              </a:rPr>
              <a:t>situ </a:t>
            </a:r>
            <a:r>
              <a:rPr lang="en-US" sz="2500" dirty="0" smtClean="0">
                <a:solidFill>
                  <a:srgbClr val="000000"/>
                </a:solidFill>
              </a:rPr>
              <a:t>datasets, </a:t>
            </a:r>
            <a:r>
              <a:rPr lang="en-US" sz="2500" b="1" dirty="0" smtClean="0">
                <a:solidFill>
                  <a:srgbClr val="000000"/>
                </a:solidFill>
              </a:rPr>
              <a:t>µ</a:t>
            </a:r>
            <a:endParaRPr lang="en-US" sz="2500" b="1" dirty="0">
              <a:solidFill>
                <a:srgbClr val="000000"/>
              </a:solidFill>
            </a:endParaRPr>
          </a:p>
        </p:txBody>
      </p:sp>
    </p:spTree>
    <p:extLst>
      <p:ext uri="{BB962C8B-B14F-4D97-AF65-F5344CB8AC3E}">
        <p14:creationId xmlns:p14="http://schemas.microsoft.com/office/powerpoint/2010/main" val="2439626450"/>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629400" y="2667000"/>
            <a:ext cx="2568956" cy="260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9"/>
          <p:cNvSpPr>
            <a:spLocks noChangeArrowheads="1"/>
          </p:cNvSpPr>
          <p:nvPr/>
        </p:nvSpPr>
        <p:spPr bwMode="auto">
          <a:xfrm>
            <a:off x="6223001" y="3863975"/>
            <a:ext cx="377825" cy="369888"/>
          </a:xfrm>
          <a:prstGeom prst="rightArrow">
            <a:avLst>
              <a:gd name="adj1" fmla="val 50000"/>
              <a:gd name="adj2" fmla="val 25536"/>
            </a:avLst>
          </a:prstGeom>
          <a:solidFill>
            <a:schemeClr val="tx1"/>
          </a:solidFill>
          <a:ln w="9525">
            <a:solidFill>
              <a:schemeClr val="tx1"/>
            </a:solidFill>
            <a:miter lim="800000"/>
            <a:headEnd/>
            <a:tailEnd/>
          </a:ln>
        </p:spPr>
        <p:txBody>
          <a:bodyPr wrap="none" anchor="ctr"/>
          <a:lstStyle/>
          <a:p>
            <a:endParaRPr lang="it-IT"/>
          </a:p>
        </p:txBody>
      </p:sp>
      <p:sp>
        <p:nvSpPr>
          <p:cNvPr id="2" name="CasellaDiTesto 1"/>
          <p:cNvSpPr txBox="1"/>
          <p:nvPr/>
        </p:nvSpPr>
        <p:spPr>
          <a:xfrm>
            <a:off x="2107348" y="0"/>
            <a:ext cx="4929304" cy="707886"/>
          </a:xfrm>
          <a:prstGeom prst="rect">
            <a:avLst/>
          </a:prstGeom>
          <a:noFill/>
        </p:spPr>
        <p:txBody>
          <a:bodyPr wrap="none" rtlCol="0">
            <a:spAutoFit/>
          </a:bodyPr>
          <a:lstStyle/>
          <a:p>
            <a:r>
              <a:rPr lang="en-GB" sz="4000" dirty="0" smtClean="0"/>
              <a:t>Case I water Algorithm</a:t>
            </a:r>
            <a:endParaRPr lang="en-GB" sz="4000" dirty="0"/>
          </a:p>
        </p:txBody>
      </p:sp>
      <p:sp>
        <p:nvSpPr>
          <p:cNvPr id="4" name="Parentesi graffa aperta 3"/>
          <p:cNvSpPr/>
          <p:nvPr/>
        </p:nvSpPr>
        <p:spPr>
          <a:xfrm rot="5400000">
            <a:off x="2959101" y="-1816100"/>
            <a:ext cx="381000" cy="6451600"/>
          </a:xfrm>
          <a:prstGeom prst="leftBrace">
            <a:avLst>
              <a:gd name="adj1" fmla="val 121197"/>
              <a:gd name="adj2" fmla="val 49845"/>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26" name="Parentesi graffa aperta 25"/>
          <p:cNvSpPr/>
          <p:nvPr/>
        </p:nvSpPr>
        <p:spPr>
          <a:xfrm rot="16200000">
            <a:off x="1854201" y="3479800"/>
            <a:ext cx="381000" cy="4241800"/>
          </a:xfrm>
          <a:prstGeom prst="leftBrace">
            <a:avLst>
              <a:gd name="adj1" fmla="val 121197"/>
              <a:gd name="adj2" fmla="val 49845"/>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pic>
        <p:nvPicPr>
          <p:cNvPr id="14"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26986" y="1524000"/>
            <a:ext cx="2582862" cy="2622700"/>
          </a:xfrm>
          <a:prstGeom prst="rect">
            <a:avLst/>
          </a:prstGeom>
          <a:noFill/>
          <a:ln>
            <a:noFill/>
          </a:ln>
          <a:scene3d>
            <a:camera prst="isometricRightUp">
              <a:rot lat="2100000" lon="2016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1879601" y="2094511"/>
            <a:ext cx="2584809" cy="2624677"/>
          </a:xfrm>
          <a:prstGeom prst="rect">
            <a:avLst/>
          </a:prstGeom>
          <a:noFill/>
          <a:ln>
            <a:noFill/>
          </a:ln>
          <a:scene3d>
            <a:camera prst="isometricRightUp">
              <a:rot lat="2100000" lon="2016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3632201" y="2667000"/>
            <a:ext cx="2582862" cy="2622700"/>
          </a:xfrm>
          <a:prstGeom prst="rect">
            <a:avLst/>
          </a:prstGeom>
          <a:noFill/>
          <a:ln>
            <a:noFill/>
          </a:ln>
          <a:scene3d>
            <a:camera prst="isometricRightUp">
              <a:rot lat="2100000" lon="2016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asellaDiTesto 16"/>
          <p:cNvSpPr txBox="1"/>
          <p:nvPr/>
        </p:nvSpPr>
        <p:spPr>
          <a:xfrm>
            <a:off x="1606814" y="5943600"/>
            <a:ext cx="875773" cy="553998"/>
          </a:xfrm>
          <a:prstGeom prst="rect">
            <a:avLst/>
          </a:prstGeom>
          <a:noFill/>
        </p:spPr>
        <p:txBody>
          <a:bodyPr wrap="none" rtlCol="0">
            <a:spAutoFit/>
          </a:bodyPr>
          <a:lstStyle/>
          <a:p>
            <a:r>
              <a:rPr lang="it-IT" sz="3000" dirty="0" smtClean="0"/>
              <a:t>Blue</a:t>
            </a:r>
            <a:endParaRPr lang="it-IT" sz="3000" dirty="0"/>
          </a:p>
        </p:txBody>
      </p:sp>
      <p:sp>
        <p:nvSpPr>
          <p:cNvPr id="18" name="CasellaDiTesto 17"/>
          <p:cNvSpPr txBox="1"/>
          <p:nvPr/>
        </p:nvSpPr>
        <p:spPr>
          <a:xfrm>
            <a:off x="4350398" y="5943600"/>
            <a:ext cx="1146468" cy="553998"/>
          </a:xfrm>
          <a:prstGeom prst="rect">
            <a:avLst/>
          </a:prstGeom>
          <a:noFill/>
        </p:spPr>
        <p:txBody>
          <a:bodyPr wrap="none" rtlCol="0">
            <a:spAutoFit/>
          </a:bodyPr>
          <a:lstStyle/>
          <a:p>
            <a:r>
              <a:rPr lang="it-IT" sz="3000" dirty="0" smtClean="0"/>
              <a:t>Green</a:t>
            </a:r>
            <a:endParaRPr lang="it-IT" sz="3000" dirty="0"/>
          </a:p>
        </p:txBody>
      </p:sp>
      <p:sp>
        <p:nvSpPr>
          <p:cNvPr id="20" name="CasellaDiTesto 19"/>
          <p:cNvSpPr txBox="1"/>
          <p:nvPr/>
        </p:nvSpPr>
        <p:spPr>
          <a:xfrm>
            <a:off x="7072674" y="5943600"/>
            <a:ext cx="1682409" cy="553998"/>
          </a:xfrm>
          <a:prstGeom prst="rect">
            <a:avLst/>
          </a:prstGeom>
          <a:noFill/>
        </p:spPr>
        <p:txBody>
          <a:bodyPr wrap="none" rtlCol="0">
            <a:spAutoFit/>
          </a:bodyPr>
          <a:lstStyle/>
          <a:p>
            <a:r>
              <a:rPr lang="it-IT" sz="3000" dirty="0" smtClean="0"/>
              <a:t>Chl Case I</a:t>
            </a:r>
            <a:endParaRPr lang="it-IT" sz="3000" dirty="0"/>
          </a:p>
        </p:txBody>
      </p:sp>
      <p:sp>
        <p:nvSpPr>
          <p:cNvPr id="13" name="CasellaDiTesto 12"/>
          <p:cNvSpPr txBox="1"/>
          <p:nvPr/>
        </p:nvSpPr>
        <p:spPr>
          <a:xfrm>
            <a:off x="2683725" y="685800"/>
            <a:ext cx="931753" cy="553998"/>
          </a:xfrm>
          <a:prstGeom prst="rect">
            <a:avLst/>
          </a:prstGeom>
          <a:noFill/>
        </p:spPr>
        <p:txBody>
          <a:bodyPr wrap="none" rtlCol="0">
            <a:spAutoFit/>
          </a:bodyPr>
          <a:lstStyle/>
          <a:p>
            <a:r>
              <a:rPr lang="it-IT" sz="3000" dirty="0" smtClean="0"/>
              <a:t>MBR</a:t>
            </a:r>
            <a:endParaRPr lang="it-IT" sz="3000" dirty="0"/>
          </a:p>
        </p:txBody>
      </p:sp>
      <p:sp>
        <p:nvSpPr>
          <p:cNvPr id="3" name="CasellaDiTesto 2"/>
          <p:cNvSpPr txBox="1"/>
          <p:nvPr/>
        </p:nvSpPr>
        <p:spPr>
          <a:xfrm>
            <a:off x="1532465" y="1654202"/>
            <a:ext cx="831741" cy="369332"/>
          </a:xfrm>
          <a:prstGeom prst="rect">
            <a:avLst/>
          </a:prstGeom>
          <a:noFill/>
          <a:scene3d>
            <a:camera prst="isometricRightUp">
              <a:rot lat="2100000" lon="20160000" rev="0"/>
            </a:camera>
            <a:lightRig rig="threePt" dir="t"/>
          </a:scene3d>
        </p:spPr>
        <p:txBody>
          <a:bodyPr wrap="none" rtlCol="0">
            <a:spAutoFit/>
          </a:bodyPr>
          <a:lstStyle/>
          <a:p>
            <a:r>
              <a:rPr lang="it-IT" dirty="0" smtClean="0"/>
              <a:t>Rrs443</a:t>
            </a:r>
            <a:endParaRPr lang="it-IT" dirty="0"/>
          </a:p>
        </p:txBody>
      </p:sp>
      <p:sp>
        <p:nvSpPr>
          <p:cNvPr id="23" name="CasellaDiTesto 22"/>
          <p:cNvSpPr txBox="1"/>
          <p:nvPr/>
        </p:nvSpPr>
        <p:spPr>
          <a:xfrm>
            <a:off x="3440999" y="2224713"/>
            <a:ext cx="831741" cy="369332"/>
          </a:xfrm>
          <a:prstGeom prst="rect">
            <a:avLst/>
          </a:prstGeom>
          <a:noFill/>
          <a:scene3d>
            <a:camera prst="isometricRightUp">
              <a:rot lat="2100000" lon="20160000" rev="0"/>
            </a:camera>
            <a:lightRig rig="threePt" dir="t"/>
          </a:scene3d>
        </p:spPr>
        <p:txBody>
          <a:bodyPr wrap="none" rtlCol="0">
            <a:spAutoFit/>
          </a:bodyPr>
          <a:lstStyle/>
          <a:p>
            <a:r>
              <a:rPr lang="it-IT" dirty="0" smtClean="0"/>
              <a:t>Rrs488</a:t>
            </a:r>
            <a:endParaRPr lang="it-IT" dirty="0"/>
          </a:p>
        </p:txBody>
      </p:sp>
      <p:sp>
        <p:nvSpPr>
          <p:cNvPr id="25" name="CasellaDiTesto 24"/>
          <p:cNvSpPr txBox="1"/>
          <p:nvPr/>
        </p:nvSpPr>
        <p:spPr>
          <a:xfrm>
            <a:off x="5191652" y="2797202"/>
            <a:ext cx="831741" cy="369332"/>
          </a:xfrm>
          <a:prstGeom prst="rect">
            <a:avLst/>
          </a:prstGeom>
          <a:noFill/>
          <a:scene3d>
            <a:camera prst="isometricRightUp">
              <a:rot lat="2100000" lon="20160000" rev="0"/>
            </a:camera>
            <a:lightRig rig="threePt" dir="t"/>
          </a:scene3d>
        </p:spPr>
        <p:txBody>
          <a:bodyPr wrap="none" rtlCol="0">
            <a:spAutoFit/>
          </a:bodyPr>
          <a:lstStyle/>
          <a:p>
            <a:r>
              <a:rPr lang="it-IT" dirty="0" smtClean="0"/>
              <a:t>Rrs547</a:t>
            </a:r>
            <a:endParaRPr lang="it-IT" dirty="0"/>
          </a:p>
        </p:txBody>
      </p:sp>
    </p:spTree>
    <p:extLst>
      <p:ext uri="{BB962C8B-B14F-4D97-AF65-F5344CB8AC3E}">
        <p14:creationId xmlns:p14="http://schemas.microsoft.com/office/powerpoint/2010/main" val="2600891078"/>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utoShape 9"/>
          <p:cNvSpPr>
            <a:spLocks noChangeArrowheads="1"/>
          </p:cNvSpPr>
          <p:nvPr/>
        </p:nvSpPr>
        <p:spPr bwMode="auto">
          <a:xfrm>
            <a:off x="6223001" y="3863975"/>
            <a:ext cx="377825" cy="369888"/>
          </a:xfrm>
          <a:prstGeom prst="rightArrow">
            <a:avLst>
              <a:gd name="adj1" fmla="val 50000"/>
              <a:gd name="adj2" fmla="val 25536"/>
            </a:avLst>
          </a:prstGeom>
          <a:solidFill>
            <a:schemeClr val="tx1"/>
          </a:solidFill>
          <a:ln w="9525">
            <a:solidFill>
              <a:schemeClr val="tx1"/>
            </a:solidFill>
            <a:miter lim="800000"/>
            <a:headEnd/>
            <a:tailEnd/>
          </a:ln>
        </p:spPr>
        <p:txBody>
          <a:bodyPr wrap="none" anchor="ctr"/>
          <a:lstStyle/>
          <a:p>
            <a:endParaRPr lang="it-IT"/>
          </a:p>
        </p:txBody>
      </p:sp>
      <p:sp>
        <p:nvSpPr>
          <p:cNvPr id="2" name="CasellaDiTesto 1"/>
          <p:cNvSpPr txBox="1"/>
          <p:nvPr/>
        </p:nvSpPr>
        <p:spPr>
          <a:xfrm>
            <a:off x="2107348" y="0"/>
            <a:ext cx="5100625" cy="707886"/>
          </a:xfrm>
          <a:prstGeom prst="rect">
            <a:avLst/>
          </a:prstGeom>
          <a:noFill/>
        </p:spPr>
        <p:txBody>
          <a:bodyPr wrap="none" rtlCol="0">
            <a:spAutoFit/>
          </a:bodyPr>
          <a:lstStyle/>
          <a:p>
            <a:r>
              <a:rPr lang="en-GB" sz="4000" dirty="0" smtClean="0"/>
              <a:t>Merging Case I – Case II</a:t>
            </a:r>
            <a:endParaRPr lang="en-GB" sz="4000" dirty="0"/>
          </a:p>
        </p:txBody>
      </p:sp>
      <p:sp>
        <p:nvSpPr>
          <p:cNvPr id="4" name="Parentesi graffa aperta 3"/>
          <p:cNvSpPr/>
          <p:nvPr/>
        </p:nvSpPr>
        <p:spPr>
          <a:xfrm rot="5400000">
            <a:off x="2959101" y="-1816100"/>
            <a:ext cx="381000" cy="6451600"/>
          </a:xfrm>
          <a:prstGeom prst="leftBrace">
            <a:avLst>
              <a:gd name="adj1" fmla="val 121197"/>
              <a:gd name="adj2" fmla="val 49845"/>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26" name="Parentesi graffa aperta 25"/>
          <p:cNvSpPr/>
          <p:nvPr/>
        </p:nvSpPr>
        <p:spPr>
          <a:xfrm rot="16200000">
            <a:off x="1854201" y="3479800"/>
            <a:ext cx="381000" cy="4241800"/>
          </a:xfrm>
          <a:prstGeom prst="leftBrace">
            <a:avLst>
              <a:gd name="adj1" fmla="val 121197"/>
              <a:gd name="adj2" fmla="val 49845"/>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pic>
        <p:nvPicPr>
          <p:cNvPr id="14"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6986" y="1524000"/>
            <a:ext cx="2582862" cy="2622700"/>
          </a:xfrm>
          <a:prstGeom prst="rect">
            <a:avLst/>
          </a:prstGeom>
          <a:noFill/>
          <a:ln>
            <a:noFill/>
          </a:ln>
          <a:scene3d>
            <a:camera prst="isometricRightUp">
              <a:rot lat="2100000" lon="2016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879601" y="2094511"/>
            <a:ext cx="2584809" cy="2624677"/>
          </a:xfrm>
          <a:prstGeom prst="rect">
            <a:avLst/>
          </a:prstGeom>
          <a:noFill/>
          <a:ln>
            <a:noFill/>
          </a:ln>
          <a:scene3d>
            <a:camera prst="isometricRightUp">
              <a:rot lat="2100000" lon="2016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3632201" y="2667000"/>
            <a:ext cx="2582862" cy="2622700"/>
          </a:xfrm>
          <a:prstGeom prst="rect">
            <a:avLst/>
          </a:prstGeom>
          <a:noFill/>
          <a:ln>
            <a:noFill/>
          </a:ln>
          <a:scene3d>
            <a:camera prst="isometricRightUp">
              <a:rot lat="2100000" lon="2016000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asellaDiTesto 16"/>
          <p:cNvSpPr txBox="1"/>
          <p:nvPr/>
        </p:nvSpPr>
        <p:spPr>
          <a:xfrm>
            <a:off x="1606814" y="5943600"/>
            <a:ext cx="875773" cy="553998"/>
          </a:xfrm>
          <a:prstGeom prst="rect">
            <a:avLst/>
          </a:prstGeom>
          <a:noFill/>
        </p:spPr>
        <p:txBody>
          <a:bodyPr wrap="none" rtlCol="0">
            <a:spAutoFit/>
          </a:bodyPr>
          <a:lstStyle/>
          <a:p>
            <a:r>
              <a:rPr lang="it-IT" sz="3000" dirty="0" smtClean="0"/>
              <a:t>Blue</a:t>
            </a:r>
            <a:endParaRPr lang="it-IT" sz="3000" dirty="0"/>
          </a:p>
        </p:txBody>
      </p:sp>
      <p:sp>
        <p:nvSpPr>
          <p:cNvPr id="18" name="CasellaDiTesto 17"/>
          <p:cNvSpPr txBox="1"/>
          <p:nvPr/>
        </p:nvSpPr>
        <p:spPr>
          <a:xfrm>
            <a:off x="4350398" y="5943600"/>
            <a:ext cx="1146468" cy="553998"/>
          </a:xfrm>
          <a:prstGeom prst="rect">
            <a:avLst/>
          </a:prstGeom>
          <a:noFill/>
        </p:spPr>
        <p:txBody>
          <a:bodyPr wrap="none" rtlCol="0">
            <a:spAutoFit/>
          </a:bodyPr>
          <a:lstStyle/>
          <a:p>
            <a:r>
              <a:rPr lang="it-IT" sz="3000" dirty="0" smtClean="0"/>
              <a:t>Green</a:t>
            </a:r>
            <a:endParaRPr lang="it-IT" sz="3000" dirty="0"/>
          </a:p>
        </p:txBody>
      </p:sp>
      <p:sp>
        <p:nvSpPr>
          <p:cNvPr id="13" name="CasellaDiTesto 12"/>
          <p:cNvSpPr txBox="1"/>
          <p:nvPr/>
        </p:nvSpPr>
        <p:spPr>
          <a:xfrm>
            <a:off x="2683725" y="685800"/>
            <a:ext cx="931753" cy="553998"/>
          </a:xfrm>
          <a:prstGeom prst="rect">
            <a:avLst/>
          </a:prstGeom>
          <a:noFill/>
        </p:spPr>
        <p:txBody>
          <a:bodyPr wrap="none" rtlCol="0">
            <a:spAutoFit/>
          </a:bodyPr>
          <a:lstStyle/>
          <a:p>
            <a:r>
              <a:rPr lang="it-IT" sz="3000" dirty="0" smtClean="0"/>
              <a:t>MBR</a:t>
            </a:r>
            <a:endParaRPr lang="it-IT" sz="3000" dirty="0"/>
          </a:p>
        </p:txBody>
      </p:sp>
      <p:sp>
        <p:nvSpPr>
          <p:cNvPr id="3" name="CasellaDiTesto 2"/>
          <p:cNvSpPr txBox="1"/>
          <p:nvPr/>
        </p:nvSpPr>
        <p:spPr>
          <a:xfrm>
            <a:off x="1532465" y="1654202"/>
            <a:ext cx="831741" cy="369332"/>
          </a:xfrm>
          <a:prstGeom prst="rect">
            <a:avLst/>
          </a:prstGeom>
          <a:noFill/>
          <a:scene3d>
            <a:camera prst="isometricRightUp">
              <a:rot lat="2100000" lon="20160000" rev="0"/>
            </a:camera>
            <a:lightRig rig="threePt" dir="t"/>
          </a:scene3d>
        </p:spPr>
        <p:txBody>
          <a:bodyPr wrap="none" rtlCol="0">
            <a:spAutoFit/>
          </a:bodyPr>
          <a:lstStyle/>
          <a:p>
            <a:r>
              <a:rPr lang="it-IT" dirty="0" smtClean="0"/>
              <a:t>Rrs443</a:t>
            </a:r>
            <a:endParaRPr lang="it-IT" dirty="0"/>
          </a:p>
        </p:txBody>
      </p:sp>
      <p:sp>
        <p:nvSpPr>
          <p:cNvPr id="23" name="CasellaDiTesto 22"/>
          <p:cNvSpPr txBox="1"/>
          <p:nvPr/>
        </p:nvSpPr>
        <p:spPr>
          <a:xfrm>
            <a:off x="3440999" y="2224713"/>
            <a:ext cx="831741" cy="369332"/>
          </a:xfrm>
          <a:prstGeom prst="rect">
            <a:avLst/>
          </a:prstGeom>
          <a:noFill/>
          <a:scene3d>
            <a:camera prst="isometricRightUp">
              <a:rot lat="2100000" lon="20160000" rev="0"/>
            </a:camera>
            <a:lightRig rig="threePt" dir="t"/>
          </a:scene3d>
        </p:spPr>
        <p:txBody>
          <a:bodyPr wrap="none" rtlCol="0">
            <a:spAutoFit/>
          </a:bodyPr>
          <a:lstStyle/>
          <a:p>
            <a:r>
              <a:rPr lang="it-IT" dirty="0" smtClean="0"/>
              <a:t>Rrs488</a:t>
            </a:r>
            <a:endParaRPr lang="it-IT" dirty="0"/>
          </a:p>
        </p:txBody>
      </p:sp>
      <p:sp>
        <p:nvSpPr>
          <p:cNvPr id="25" name="CasellaDiTesto 24"/>
          <p:cNvSpPr txBox="1"/>
          <p:nvPr/>
        </p:nvSpPr>
        <p:spPr>
          <a:xfrm>
            <a:off x="5191652" y="2797202"/>
            <a:ext cx="831741" cy="369332"/>
          </a:xfrm>
          <a:prstGeom prst="rect">
            <a:avLst/>
          </a:prstGeom>
          <a:noFill/>
          <a:scene3d>
            <a:camera prst="isometricRightUp">
              <a:rot lat="2100000" lon="20160000" rev="0"/>
            </a:camera>
            <a:lightRig rig="threePt" dir="t"/>
          </a:scene3d>
        </p:spPr>
        <p:txBody>
          <a:bodyPr wrap="none" rtlCol="0">
            <a:spAutoFit/>
          </a:bodyPr>
          <a:lstStyle/>
          <a:p>
            <a:r>
              <a:rPr lang="it-IT" dirty="0" smtClean="0"/>
              <a:t>Rrs547</a:t>
            </a:r>
            <a:endParaRPr lang="it-IT" dirty="0"/>
          </a:p>
        </p:txBody>
      </p:sp>
      <p:pic>
        <p:nvPicPr>
          <p:cNvPr id="21"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6629400" y="2667000"/>
            <a:ext cx="2568956" cy="260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CasellaDiTesto 21"/>
          <p:cNvSpPr txBox="1"/>
          <p:nvPr/>
        </p:nvSpPr>
        <p:spPr>
          <a:xfrm>
            <a:off x="6833820" y="5943600"/>
            <a:ext cx="2160117" cy="553998"/>
          </a:xfrm>
          <a:prstGeom prst="rect">
            <a:avLst/>
          </a:prstGeom>
          <a:noFill/>
        </p:spPr>
        <p:txBody>
          <a:bodyPr wrap="none" rtlCol="0">
            <a:spAutoFit/>
          </a:bodyPr>
          <a:lstStyle/>
          <a:p>
            <a:r>
              <a:rPr lang="it-IT" sz="3000" dirty="0" smtClean="0"/>
              <a:t>MERGED Chl</a:t>
            </a:r>
            <a:endParaRPr lang="it-IT" sz="3000" dirty="0"/>
          </a:p>
        </p:txBody>
      </p:sp>
    </p:spTree>
    <p:extLst>
      <p:ext uri="{BB962C8B-B14F-4D97-AF65-F5344CB8AC3E}">
        <p14:creationId xmlns:p14="http://schemas.microsoft.com/office/powerpoint/2010/main" val="343461474"/>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07348" y="0"/>
            <a:ext cx="5100625" cy="707886"/>
          </a:xfrm>
          <a:prstGeom prst="rect">
            <a:avLst/>
          </a:prstGeom>
          <a:noFill/>
        </p:spPr>
        <p:txBody>
          <a:bodyPr wrap="none" rtlCol="0">
            <a:spAutoFit/>
          </a:bodyPr>
          <a:lstStyle/>
          <a:p>
            <a:r>
              <a:rPr lang="en-GB" sz="4000" dirty="0" smtClean="0"/>
              <a:t>Merging Case I – Case II</a:t>
            </a:r>
            <a:endParaRPr lang="en-GB" sz="4000" dirty="0"/>
          </a:p>
        </p:txBody>
      </p:sp>
      <p:pic>
        <p:nvPicPr>
          <p:cNvPr id="19"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101850" y="920750"/>
            <a:ext cx="49403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CasellaDiTesto 19"/>
          <p:cNvSpPr txBox="1"/>
          <p:nvPr/>
        </p:nvSpPr>
        <p:spPr>
          <a:xfrm>
            <a:off x="228600" y="3886200"/>
            <a:ext cx="1682409" cy="553998"/>
          </a:xfrm>
          <a:prstGeom prst="rect">
            <a:avLst/>
          </a:prstGeom>
          <a:noFill/>
        </p:spPr>
        <p:txBody>
          <a:bodyPr wrap="none" rtlCol="0">
            <a:spAutoFit/>
          </a:bodyPr>
          <a:lstStyle/>
          <a:p>
            <a:r>
              <a:rPr lang="it-IT" sz="3000" dirty="0" smtClean="0"/>
              <a:t>Chl Case I</a:t>
            </a:r>
            <a:endParaRPr lang="it-IT" sz="3000" dirty="0"/>
          </a:p>
        </p:txBody>
      </p:sp>
    </p:spTree>
    <p:extLst>
      <p:ext uri="{BB962C8B-B14F-4D97-AF65-F5344CB8AC3E}">
        <p14:creationId xmlns:p14="http://schemas.microsoft.com/office/powerpoint/2010/main" val="1092689039"/>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101850" y="920750"/>
            <a:ext cx="49403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2107348" y="0"/>
            <a:ext cx="5100625" cy="707886"/>
          </a:xfrm>
          <a:prstGeom prst="rect">
            <a:avLst/>
          </a:prstGeom>
          <a:noFill/>
        </p:spPr>
        <p:txBody>
          <a:bodyPr wrap="none" rtlCol="0">
            <a:spAutoFit/>
          </a:bodyPr>
          <a:lstStyle/>
          <a:p>
            <a:r>
              <a:rPr lang="en-GB" sz="4000" dirty="0" smtClean="0"/>
              <a:t>Merging Case I – Case II</a:t>
            </a:r>
            <a:endParaRPr lang="en-GB" sz="4000" dirty="0"/>
          </a:p>
        </p:txBody>
      </p:sp>
      <p:sp>
        <p:nvSpPr>
          <p:cNvPr id="20" name="CasellaDiTesto 19"/>
          <p:cNvSpPr txBox="1"/>
          <p:nvPr/>
        </p:nvSpPr>
        <p:spPr>
          <a:xfrm>
            <a:off x="228600" y="3886200"/>
            <a:ext cx="1996310" cy="553998"/>
          </a:xfrm>
          <a:prstGeom prst="rect">
            <a:avLst/>
          </a:prstGeom>
          <a:noFill/>
        </p:spPr>
        <p:txBody>
          <a:bodyPr wrap="none" rtlCol="0">
            <a:spAutoFit/>
          </a:bodyPr>
          <a:lstStyle/>
          <a:p>
            <a:r>
              <a:rPr lang="it-IT" sz="3000" dirty="0" err="1" smtClean="0"/>
              <a:t>Merged</a:t>
            </a:r>
            <a:r>
              <a:rPr lang="it-IT" sz="3000" dirty="0" smtClean="0"/>
              <a:t> Chl</a:t>
            </a:r>
            <a:endParaRPr lang="it-IT" sz="3000" dirty="0"/>
          </a:p>
        </p:txBody>
      </p:sp>
    </p:spTree>
    <p:extLst>
      <p:ext uri="{BB962C8B-B14F-4D97-AF65-F5344CB8AC3E}">
        <p14:creationId xmlns:p14="http://schemas.microsoft.com/office/powerpoint/2010/main" val="2215675939"/>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magine 36" descr="S1998093-chl-med-L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50" y="2169160"/>
            <a:ext cx="8851900" cy="4231640"/>
          </a:xfrm>
          <a:prstGeom prst="rect">
            <a:avLst/>
          </a:prstGeom>
        </p:spPr>
      </p:pic>
      <p:sp>
        <p:nvSpPr>
          <p:cNvPr id="15" name="CasellaDiTesto 14"/>
          <p:cNvSpPr txBox="1"/>
          <p:nvPr/>
        </p:nvSpPr>
        <p:spPr>
          <a:xfrm>
            <a:off x="1757944" y="0"/>
            <a:ext cx="5628113" cy="707886"/>
          </a:xfrm>
          <a:prstGeom prst="rect">
            <a:avLst/>
          </a:prstGeom>
          <a:noFill/>
        </p:spPr>
        <p:txBody>
          <a:bodyPr wrap="none" rtlCol="0">
            <a:spAutoFit/>
          </a:bodyPr>
          <a:lstStyle/>
          <a:p>
            <a:r>
              <a:rPr lang="en-GB" sz="4000" dirty="0" smtClean="0"/>
              <a:t>Level 3 &amp; Level 4 Products</a:t>
            </a:r>
            <a:endParaRPr lang="en-GB" sz="4000" dirty="0"/>
          </a:p>
        </p:txBody>
      </p:sp>
      <p:sp>
        <p:nvSpPr>
          <p:cNvPr id="4" name="CasellaDiTesto 3"/>
          <p:cNvSpPr txBox="1"/>
          <p:nvPr/>
        </p:nvSpPr>
        <p:spPr>
          <a:xfrm>
            <a:off x="368093" y="838200"/>
            <a:ext cx="9004507" cy="1246495"/>
          </a:xfrm>
          <a:prstGeom prst="rect">
            <a:avLst/>
          </a:prstGeom>
          <a:noFill/>
        </p:spPr>
        <p:txBody>
          <a:bodyPr wrap="square" rtlCol="0">
            <a:spAutoFit/>
          </a:bodyPr>
          <a:lstStyle/>
          <a:p>
            <a:r>
              <a:rPr lang="en-GB" sz="2500" dirty="0" smtClean="0">
                <a:latin typeface="Calibri"/>
                <a:cs typeface="Calibri"/>
              </a:rPr>
              <a:t>To </a:t>
            </a:r>
            <a:r>
              <a:rPr lang="en-GB" sz="2500" dirty="0">
                <a:latin typeface="Calibri"/>
                <a:cs typeface="Calibri"/>
              </a:rPr>
              <a:t>fill in initial gaps and to initialize the EOF </a:t>
            </a:r>
            <a:r>
              <a:rPr lang="en-GB" sz="2500" dirty="0" smtClean="0">
                <a:latin typeface="Calibri"/>
                <a:cs typeface="Calibri"/>
              </a:rPr>
              <a:t>procedure, </a:t>
            </a:r>
            <a:r>
              <a:rPr lang="en-GB" sz="2500" b="1" dirty="0" smtClean="0">
                <a:latin typeface="Calibri"/>
                <a:cs typeface="Calibri"/>
              </a:rPr>
              <a:t>Daily </a:t>
            </a:r>
            <a:r>
              <a:rPr lang="en-GB" sz="2500" b="1" dirty="0">
                <a:latin typeface="Calibri"/>
                <a:cs typeface="Calibri"/>
              </a:rPr>
              <a:t>Observations </a:t>
            </a:r>
            <a:r>
              <a:rPr lang="en-GB" sz="2500" dirty="0" smtClean="0">
                <a:latin typeface="Calibri"/>
                <a:cs typeface="Calibri"/>
              </a:rPr>
              <a:t>and </a:t>
            </a:r>
            <a:r>
              <a:rPr lang="en-GB" sz="2500" b="1" dirty="0" smtClean="0">
                <a:latin typeface="Calibri"/>
                <a:cs typeface="Calibri"/>
              </a:rPr>
              <a:t>Daily Climatology </a:t>
            </a:r>
            <a:r>
              <a:rPr lang="en-GB" sz="2500" dirty="0" smtClean="0">
                <a:latin typeface="Calibri"/>
                <a:cs typeface="Calibri"/>
              </a:rPr>
              <a:t>are combined</a:t>
            </a:r>
            <a:r>
              <a:rPr lang="en-GB" sz="2500" b="1" dirty="0" smtClean="0">
                <a:latin typeface="Calibri"/>
                <a:cs typeface="Calibri"/>
              </a:rPr>
              <a:t> via Smoothing Procedure method</a:t>
            </a:r>
            <a:endParaRPr lang="en-GB" sz="2500" dirty="0">
              <a:latin typeface="Calibri"/>
              <a:cs typeface="Calibri"/>
            </a:endParaRPr>
          </a:p>
        </p:txBody>
      </p:sp>
      <p:sp>
        <p:nvSpPr>
          <p:cNvPr id="5" name="CasellaDiTesto 4"/>
          <p:cNvSpPr txBox="1"/>
          <p:nvPr/>
        </p:nvSpPr>
        <p:spPr>
          <a:xfrm>
            <a:off x="5526665" y="2209800"/>
            <a:ext cx="1662685" cy="707886"/>
          </a:xfrm>
          <a:prstGeom prst="rect">
            <a:avLst/>
          </a:prstGeom>
          <a:noFill/>
        </p:spPr>
        <p:txBody>
          <a:bodyPr wrap="none" rtlCol="0">
            <a:spAutoFit/>
          </a:bodyPr>
          <a:lstStyle/>
          <a:p>
            <a:r>
              <a:rPr lang="it-IT" sz="4000" b="1" dirty="0" smtClean="0">
                <a:solidFill>
                  <a:schemeClr val="bg1"/>
                </a:solidFill>
              </a:rPr>
              <a:t>Level 3</a:t>
            </a:r>
            <a:endParaRPr lang="it-IT" sz="4000" b="1" dirty="0">
              <a:solidFill>
                <a:schemeClr val="bg1"/>
              </a:solidFill>
            </a:endParaRPr>
          </a:p>
        </p:txBody>
      </p:sp>
    </p:spTree>
    <p:extLst>
      <p:ext uri="{BB962C8B-B14F-4D97-AF65-F5344CB8AC3E}">
        <p14:creationId xmlns:p14="http://schemas.microsoft.com/office/powerpoint/2010/main" val="1837133202"/>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S1998093-chl-med-LR-biasadju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50" y="2169160"/>
            <a:ext cx="8851900" cy="4231640"/>
          </a:xfrm>
          <a:prstGeom prst="rect">
            <a:avLst/>
          </a:prstGeom>
        </p:spPr>
      </p:pic>
      <p:sp>
        <p:nvSpPr>
          <p:cNvPr id="4" name="CasellaDiTesto 3"/>
          <p:cNvSpPr txBox="1"/>
          <p:nvPr/>
        </p:nvSpPr>
        <p:spPr>
          <a:xfrm>
            <a:off x="368093" y="838200"/>
            <a:ext cx="9004507" cy="1246495"/>
          </a:xfrm>
          <a:prstGeom prst="rect">
            <a:avLst/>
          </a:prstGeom>
          <a:noFill/>
        </p:spPr>
        <p:txBody>
          <a:bodyPr wrap="square" rtlCol="0">
            <a:spAutoFit/>
          </a:bodyPr>
          <a:lstStyle/>
          <a:p>
            <a:r>
              <a:rPr lang="en-GB" sz="2500" dirty="0" smtClean="0">
                <a:latin typeface="Calibri"/>
                <a:cs typeface="Calibri"/>
              </a:rPr>
              <a:t>To </a:t>
            </a:r>
            <a:r>
              <a:rPr lang="en-GB" sz="2500" dirty="0">
                <a:latin typeface="Calibri"/>
                <a:cs typeface="Calibri"/>
              </a:rPr>
              <a:t>fill in initial gaps and to initialize the EOF </a:t>
            </a:r>
            <a:r>
              <a:rPr lang="en-GB" sz="2500" dirty="0" smtClean="0">
                <a:latin typeface="Calibri"/>
                <a:cs typeface="Calibri"/>
              </a:rPr>
              <a:t>procedure, </a:t>
            </a:r>
            <a:r>
              <a:rPr lang="en-GB" sz="2500" b="1" dirty="0" smtClean="0">
                <a:latin typeface="Calibri"/>
                <a:cs typeface="Calibri"/>
              </a:rPr>
              <a:t>Daily </a:t>
            </a:r>
            <a:r>
              <a:rPr lang="en-GB" sz="2500" b="1" dirty="0">
                <a:latin typeface="Calibri"/>
                <a:cs typeface="Calibri"/>
              </a:rPr>
              <a:t>Observations </a:t>
            </a:r>
            <a:r>
              <a:rPr lang="en-GB" sz="2500" dirty="0" smtClean="0">
                <a:latin typeface="Calibri"/>
                <a:cs typeface="Calibri"/>
              </a:rPr>
              <a:t>and </a:t>
            </a:r>
            <a:r>
              <a:rPr lang="en-GB" sz="2500" b="1" dirty="0" smtClean="0">
                <a:latin typeface="Calibri"/>
                <a:cs typeface="Calibri"/>
              </a:rPr>
              <a:t>Daily Climatology </a:t>
            </a:r>
            <a:r>
              <a:rPr lang="en-GB" sz="2500" dirty="0" smtClean="0">
                <a:latin typeface="Calibri"/>
                <a:cs typeface="Calibri"/>
              </a:rPr>
              <a:t>are combined</a:t>
            </a:r>
            <a:r>
              <a:rPr lang="en-GB" sz="2500" b="1" dirty="0" smtClean="0">
                <a:latin typeface="Calibri"/>
                <a:cs typeface="Calibri"/>
              </a:rPr>
              <a:t> via Smoothing Procedure method</a:t>
            </a:r>
            <a:endParaRPr lang="en-GB" sz="2500" dirty="0">
              <a:latin typeface="Calibri"/>
              <a:cs typeface="Calibri"/>
            </a:endParaRPr>
          </a:p>
        </p:txBody>
      </p:sp>
      <p:sp>
        <p:nvSpPr>
          <p:cNvPr id="6" name="CasellaDiTesto 5"/>
          <p:cNvSpPr txBox="1"/>
          <p:nvPr/>
        </p:nvSpPr>
        <p:spPr>
          <a:xfrm>
            <a:off x="1757944" y="0"/>
            <a:ext cx="5628113" cy="707886"/>
          </a:xfrm>
          <a:prstGeom prst="rect">
            <a:avLst/>
          </a:prstGeom>
          <a:noFill/>
        </p:spPr>
        <p:txBody>
          <a:bodyPr wrap="none" rtlCol="0">
            <a:spAutoFit/>
          </a:bodyPr>
          <a:lstStyle/>
          <a:p>
            <a:r>
              <a:rPr lang="en-GB" sz="4000" dirty="0" smtClean="0"/>
              <a:t>Level 3 &amp; Level 4 Products</a:t>
            </a:r>
            <a:endParaRPr lang="en-GB" sz="4000" dirty="0"/>
          </a:p>
        </p:txBody>
      </p:sp>
      <p:sp>
        <p:nvSpPr>
          <p:cNvPr id="7" name="CasellaDiTesto 6"/>
          <p:cNvSpPr txBox="1"/>
          <p:nvPr/>
        </p:nvSpPr>
        <p:spPr>
          <a:xfrm>
            <a:off x="5526665" y="2209800"/>
            <a:ext cx="1325052" cy="707886"/>
          </a:xfrm>
          <a:prstGeom prst="rect">
            <a:avLst/>
          </a:prstGeom>
          <a:noFill/>
        </p:spPr>
        <p:txBody>
          <a:bodyPr wrap="none" rtlCol="0">
            <a:spAutoFit/>
          </a:bodyPr>
          <a:lstStyle/>
          <a:p>
            <a:r>
              <a:rPr lang="it-IT" sz="4000" b="1" dirty="0" smtClean="0">
                <a:solidFill>
                  <a:schemeClr val="bg1"/>
                </a:solidFill>
              </a:rPr>
              <a:t>Input</a:t>
            </a:r>
            <a:endParaRPr lang="it-IT" sz="4000" b="1" dirty="0">
              <a:solidFill>
                <a:schemeClr val="bg1"/>
              </a:solidFill>
            </a:endParaRPr>
          </a:p>
        </p:txBody>
      </p:sp>
    </p:spTree>
    <p:extLst>
      <p:ext uri="{BB962C8B-B14F-4D97-AF65-F5344CB8AC3E}">
        <p14:creationId xmlns:p14="http://schemas.microsoft.com/office/powerpoint/2010/main" val="1165101817"/>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146050" y="2169160"/>
            <a:ext cx="8851900" cy="4231640"/>
            <a:chOff x="146050" y="1313180"/>
            <a:chExt cx="8851900" cy="4231640"/>
          </a:xfrm>
        </p:grpSpPr>
        <p:pic>
          <p:nvPicPr>
            <p:cNvPr id="5" name="Immagine 4" descr="S1998093.TIME_010.SPACE_011.BIAS_1.NOIS.BE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50" y="1313180"/>
              <a:ext cx="8851900" cy="4231640"/>
            </a:xfrm>
            <a:prstGeom prst="rect">
              <a:avLst/>
            </a:prstGeom>
          </p:spPr>
        </p:pic>
        <p:sp>
          <p:nvSpPr>
            <p:cNvPr id="6" name="CasellaDiTesto 5"/>
            <p:cNvSpPr txBox="1"/>
            <p:nvPr/>
          </p:nvSpPr>
          <p:spPr>
            <a:xfrm>
              <a:off x="5526665" y="1353820"/>
              <a:ext cx="1662685" cy="707886"/>
            </a:xfrm>
            <a:prstGeom prst="rect">
              <a:avLst/>
            </a:prstGeom>
            <a:noFill/>
          </p:spPr>
          <p:txBody>
            <a:bodyPr wrap="none" rtlCol="0">
              <a:spAutoFit/>
            </a:bodyPr>
            <a:lstStyle/>
            <a:p>
              <a:r>
                <a:rPr lang="it-IT" sz="4000" b="1" dirty="0" smtClean="0">
                  <a:solidFill>
                    <a:schemeClr val="bg1"/>
                  </a:solidFill>
                </a:rPr>
                <a:t>Level 4</a:t>
              </a:r>
              <a:endParaRPr lang="it-IT" sz="4000" b="1" dirty="0">
                <a:solidFill>
                  <a:schemeClr val="bg1"/>
                </a:solidFill>
              </a:endParaRPr>
            </a:p>
          </p:txBody>
        </p:sp>
      </p:grpSp>
      <p:sp>
        <p:nvSpPr>
          <p:cNvPr id="4" name="CasellaDiTesto 3"/>
          <p:cNvSpPr txBox="1"/>
          <p:nvPr/>
        </p:nvSpPr>
        <p:spPr>
          <a:xfrm>
            <a:off x="368093" y="838200"/>
            <a:ext cx="9004507" cy="1246495"/>
          </a:xfrm>
          <a:prstGeom prst="rect">
            <a:avLst/>
          </a:prstGeom>
          <a:noFill/>
        </p:spPr>
        <p:txBody>
          <a:bodyPr wrap="square" rtlCol="0">
            <a:spAutoFit/>
          </a:bodyPr>
          <a:lstStyle/>
          <a:p>
            <a:r>
              <a:rPr lang="en-GB" sz="2500" dirty="0" smtClean="0">
                <a:latin typeface="Calibri"/>
                <a:cs typeface="Calibri"/>
              </a:rPr>
              <a:t>To </a:t>
            </a:r>
            <a:r>
              <a:rPr lang="en-GB" sz="2500" dirty="0">
                <a:latin typeface="Calibri"/>
                <a:cs typeface="Calibri"/>
              </a:rPr>
              <a:t>fill in initial gaps and to initialize the EOF </a:t>
            </a:r>
            <a:r>
              <a:rPr lang="en-GB" sz="2500" dirty="0" smtClean="0">
                <a:latin typeface="Calibri"/>
                <a:cs typeface="Calibri"/>
              </a:rPr>
              <a:t>procedure, </a:t>
            </a:r>
            <a:r>
              <a:rPr lang="en-GB" sz="2500" b="1" dirty="0" smtClean="0">
                <a:latin typeface="Calibri"/>
                <a:cs typeface="Calibri"/>
              </a:rPr>
              <a:t>Daily </a:t>
            </a:r>
            <a:r>
              <a:rPr lang="en-GB" sz="2500" b="1" dirty="0">
                <a:latin typeface="Calibri"/>
                <a:cs typeface="Calibri"/>
              </a:rPr>
              <a:t>Observations </a:t>
            </a:r>
            <a:r>
              <a:rPr lang="en-GB" sz="2500" dirty="0" smtClean="0">
                <a:latin typeface="Calibri"/>
                <a:cs typeface="Calibri"/>
              </a:rPr>
              <a:t>and </a:t>
            </a:r>
            <a:r>
              <a:rPr lang="en-GB" sz="2500" b="1" dirty="0" smtClean="0">
                <a:latin typeface="Calibri"/>
                <a:cs typeface="Calibri"/>
              </a:rPr>
              <a:t>Daily Climatology </a:t>
            </a:r>
            <a:r>
              <a:rPr lang="en-GB" sz="2500" dirty="0" smtClean="0">
                <a:latin typeface="Calibri"/>
                <a:cs typeface="Calibri"/>
              </a:rPr>
              <a:t>are combined</a:t>
            </a:r>
            <a:r>
              <a:rPr lang="en-GB" sz="2500" b="1" dirty="0" smtClean="0">
                <a:latin typeface="Calibri"/>
                <a:cs typeface="Calibri"/>
              </a:rPr>
              <a:t> via Smoothing Procedure method</a:t>
            </a:r>
            <a:endParaRPr lang="en-GB" sz="2500" dirty="0">
              <a:latin typeface="Calibri"/>
              <a:cs typeface="Calibri"/>
            </a:endParaRPr>
          </a:p>
        </p:txBody>
      </p:sp>
      <p:sp>
        <p:nvSpPr>
          <p:cNvPr id="8" name="CasellaDiTesto 7"/>
          <p:cNvSpPr txBox="1"/>
          <p:nvPr/>
        </p:nvSpPr>
        <p:spPr>
          <a:xfrm>
            <a:off x="1757944" y="0"/>
            <a:ext cx="5628113" cy="707886"/>
          </a:xfrm>
          <a:prstGeom prst="rect">
            <a:avLst/>
          </a:prstGeom>
          <a:noFill/>
        </p:spPr>
        <p:txBody>
          <a:bodyPr wrap="none" rtlCol="0">
            <a:spAutoFit/>
          </a:bodyPr>
          <a:lstStyle/>
          <a:p>
            <a:r>
              <a:rPr lang="en-GB" sz="4000" dirty="0" smtClean="0"/>
              <a:t>Level 3 &amp; Level 4 Products</a:t>
            </a:r>
            <a:endParaRPr lang="en-GB" sz="4000" dirty="0"/>
          </a:p>
        </p:txBody>
      </p:sp>
    </p:spTree>
    <p:extLst>
      <p:ext uri="{BB962C8B-B14F-4D97-AF65-F5344CB8AC3E}">
        <p14:creationId xmlns:p14="http://schemas.microsoft.com/office/powerpoint/2010/main" val="3720097166"/>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51124ChlL3_viir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294"/>
            <a:ext cx="9144000" cy="6805706"/>
          </a:xfrm>
          <a:prstGeom prst="rect">
            <a:avLst/>
          </a:prstGeom>
        </p:spPr>
      </p:pic>
    </p:spTree>
    <p:extLst>
      <p:ext uri="{BB962C8B-B14F-4D97-AF65-F5344CB8AC3E}">
        <p14:creationId xmlns:p14="http://schemas.microsoft.com/office/powerpoint/2010/main" val="1535554423"/>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20151124ChlInterpL4_viir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294"/>
            <a:ext cx="9144000" cy="6805706"/>
          </a:xfrm>
          <a:prstGeom prst="rect">
            <a:avLst/>
          </a:prstGeom>
        </p:spPr>
      </p:pic>
    </p:spTree>
    <p:extLst>
      <p:ext uri="{BB962C8B-B14F-4D97-AF65-F5344CB8AC3E}">
        <p14:creationId xmlns:p14="http://schemas.microsoft.com/office/powerpoint/2010/main" val="1268604237"/>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2324100" y="0"/>
            <a:ext cx="4495800" cy="1141413"/>
          </a:xfrm>
        </p:spPr>
        <p:txBody>
          <a:bodyPr/>
          <a:lstStyle/>
          <a:p>
            <a:r>
              <a:rPr lang="en-GB" b="1" dirty="0" smtClean="0"/>
              <a:t>CMEMS OC TAC:</a:t>
            </a:r>
            <a:br>
              <a:rPr lang="en-GB" b="1" dirty="0" smtClean="0"/>
            </a:br>
            <a:r>
              <a:rPr lang="en-GB" b="1" dirty="0" smtClean="0"/>
              <a:t>Architecture evolution </a:t>
            </a:r>
            <a:endParaRPr lang="en-GB" b="1" dirty="0"/>
          </a:p>
        </p:txBody>
      </p:sp>
      <p:pic>
        <p:nvPicPr>
          <p:cNvPr id="5" name="Immagin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447801"/>
            <a:ext cx="8229600" cy="4367762"/>
          </a:xfrm>
          <a:prstGeom prst="rect">
            <a:avLst/>
          </a:prstGeom>
        </p:spPr>
      </p:pic>
      <p:pic>
        <p:nvPicPr>
          <p:cNvPr id="7" name="Immagine 2"/>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76800" y="4622800"/>
            <a:ext cx="3810000" cy="2209800"/>
          </a:xfrm>
          <a:prstGeom prst="rect">
            <a:avLst/>
          </a:prstGeom>
          <a:noFill/>
        </p:spPr>
      </p:pic>
    </p:spTree>
    <p:extLst>
      <p:ext uri="{BB962C8B-B14F-4D97-AF65-F5344CB8AC3E}">
        <p14:creationId xmlns:p14="http://schemas.microsoft.com/office/powerpoint/2010/main" val="925142870"/>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20151124ChlL3_modi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294"/>
            <a:ext cx="9144000" cy="6805706"/>
          </a:xfrm>
          <a:prstGeom prst="rect">
            <a:avLst/>
          </a:prstGeom>
        </p:spPr>
      </p:pic>
    </p:spTree>
    <p:extLst>
      <p:ext uri="{BB962C8B-B14F-4D97-AF65-F5344CB8AC3E}">
        <p14:creationId xmlns:p14="http://schemas.microsoft.com/office/powerpoint/2010/main" val="3993767597"/>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20151124ChlInterpL4_modi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294"/>
            <a:ext cx="9144000" cy="6805706"/>
          </a:xfrm>
          <a:prstGeom prst="rect">
            <a:avLst/>
          </a:prstGeom>
        </p:spPr>
      </p:pic>
    </p:spTree>
    <p:extLst>
      <p:ext uri="{BB962C8B-B14F-4D97-AF65-F5344CB8AC3E}">
        <p14:creationId xmlns:p14="http://schemas.microsoft.com/office/powerpoint/2010/main" val="1197100584"/>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p:cNvSpPr txBox="1"/>
          <p:nvPr/>
        </p:nvSpPr>
        <p:spPr>
          <a:xfrm>
            <a:off x="2254248" y="0"/>
            <a:ext cx="4635504" cy="1323439"/>
          </a:xfrm>
          <a:prstGeom prst="rect">
            <a:avLst/>
          </a:prstGeom>
          <a:noFill/>
        </p:spPr>
        <p:txBody>
          <a:bodyPr wrap="none" rtlCol="0">
            <a:spAutoFit/>
          </a:bodyPr>
          <a:lstStyle/>
          <a:p>
            <a:r>
              <a:rPr lang="en-GB" sz="4000" dirty="0" smtClean="0"/>
              <a:t>REP products derived</a:t>
            </a:r>
          </a:p>
          <a:p>
            <a:pPr algn="ctr"/>
            <a:r>
              <a:rPr lang="en-GB" sz="4000" dirty="0" smtClean="0"/>
              <a:t>from </a:t>
            </a:r>
            <a:r>
              <a:rPr lang="en-GB" sz="4000" dirty="0"/>
              <a:t>ESA-CCI </a:t>
            </a:r>
          </a:p>
        </p:txBody>
      </p:sp>
      <p:pic>
        <p:nvPicPr>
          <p:cNvPr id="4" name="Immagine 3" descr="Macintosh HD:Users:gianluca:Work:Projects:MyOcean2:Documents:QUIDs:MyOcean2_V5:cci_l3_l4.png"/>
          <p:cNvPicPr/>
          <p:nvPr/>
        </p:nvPicPr>
        <p:blipFill rotWithShape="1">
          <a:blip r:embed="rId3">
            <a:extLst>
              <a:ext uri="{28A0092B-C50C-407E-A947-70E740481C1C}">
                <a14:useLocalDpi xmlns:a14="http://schemas.microsoft.com/office/drawing/2010/main" val="0"/>
              </a:ext>
            </a:extLst>
          </a:blip>
          <a:srcRect l="5825" t="4039" r="4337" b="10079"/>
          <a:stretch/>
        </p:blipFill>
        <p:spPr bwMode="auto">
          <a:xfrm>
            <a:off x="2895600" y="1524000"/>
            <a:ext cx="5165090" cy="2966085"/>
          </a:xfrm>
          <a:prstGeom prst="rect">
            <a:avLst/>
          </a:prstGeom>
          <a:noFill/>
          <a:ln>
            <a:noFill/>
          </a:ln>
          <a:extLst>
            <a:ext uri="{53640926-AAD7-44d8-BBD7-CCE9431645EC}">
              <a14:shadowObscured xmlns:a14="http://schemas.microsoft.com/office/drawing/2010/main"/>
            </a:ext>
          </a:extLst>
        </p:spPr>
      </p:pic>
      <p:pic>
        <p:nvPicPr>
          <p:cNvPr id="5" name="Immagine 4" descr="Macintosh HD:Users:gianluca:Work:Projects:MyOcean2:CalVal:OffLine:matchup_owp_allctd1_chl_cci_l3_l4.closestpixel_1997_2012.png"/>
          <p:cNvPicPr/>
          <p:nvPr/>
        </p:nvPicPr>
        <p:blipFill rotWithShape="1">
          <a:blip r:embed="rId4">
            <a:extLst>
              <a:ext uri="{28A0092B-C50C-407E-A947-70E740481C1C}">
                <a14:useLocalDpi xmlns:a14="http://schemas.microsoft.com/office/drawing/2010/main" val="0"/>
              </a:ext>
            </a:extLst>
          </a:blip>
          <a:srcRect l="1167" t="10939" r="5195"/>
          <a:stretch/>
        </p:blipFill>
        <p:spPr bwMode="auto">
          <a:xfrm>
            <a:off x="152400" y="2057400"/>
            <a:ext cx="2519680" cy="2396490"/>
          </a:xfrm>
          <a:prstGeom prst="rect">
            <a:avLst/>
          </a:prstGeom>
          <a:noFill/>
          <a:ln>
            <a:noFill/>
          </a:ln>
          <a:extLst>
            <a:ext uri="{53640926-AAD7-44d8-BBD7-CCE9431645EC}">
              <a14:shadowObscured xmlns:a14="http://schemas.microsoft.com/office/drawing/2010/main"/>
            </a:ext>
          </a:extLst>
        </p:spPr>
      </p:pic>
      <p:sp>
        <p:nvSpPr>
          <p:cNvPr id="3" name="CasellaDiTesto 2"/>
          <p:cNvSpPr txBox="1"/>
          <p:nvPr/>
        </p:nvSpPr>
        <p:spPr>
          <a:xfrm>
            <a:off x="0" y="5164667"/>
            <a:ext cx="8964864" cy="553998"/>
          </a:xfrm>
          <a:prstGeom prst="rect">
            <a:avLst/>
          </a:prstGeom>
          <a:noFill/>
        </p:spPr>
        <p:txBody>
          <a:bodyPr wrap="none" rtlCol="0">
            <a:spAutoFit/>
          </a:bodyPr>
          <a:lstStyle/>
          <a:p>
            <a:r>
              <a:rPr lang="en-GB" sz="3000" dirty="0" smtClean="0"/>
              <a:t>New version available (April, 2016) with data up to 2014</a:t>
            </a:r>
            <a:endParaRPr lang="en-GB" sz="3000" dirty="0"/>
          </a:p>
        </p:txBody>
      </p:sp>
    </p:spTree>
    <p:extLst>
      <p:ext uri="{BB962C8B-B14F-4D97-AF65-F5344CB8AC3E}">
        <p14:creationId xmlns:p14="http://schemas.microsoft.com/office/powerpoint/2010/main" val="3861146195"/>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74911" y="0"/>
            <a:ext cx="2946089" cy="707886"/>
          </a:xfrm>
          <a:prstGeom prst="rect">
            <a:avLst/>
          </a:prstGeom>
          <a:noFill/>
        </p:spPr>
        <p:txBody>
          <a:bodyPr wrap="none" rtlCol="0">
            <a:spAutoFit/>
          </a:bodyPr>
          <a:lstStyle/>
          <a:p>
            <a:r>
              <a:rPr lang="en-GB" sz="4000" dirty="0" smtClean="0"/>
              <a:t>Quality Index</a:t>
            </a:r>
            <a:endParaRPr lang="en-GB" sz="4000" dirty="0"/>
          </a:p>
        </p:txBody>
      </p:sp>
      <p:sp>
        <p:nvSpPr>
          <p:cNvPr id="15" name="CasellaDiTesto 14"/>
          <p:cNvSpPr txBox="1"/>
          <p:nvPr/>
        </p:nvSpPr>
        <p:spPr>
          <a:xfrm>
            <a:off x="990600" y="5999202"/>
            <a:ext cx="819042" cy="553998"/>
          </a:xfrm>
          <a:prstGeom prst="rect">
            <a:avLst/>
          </a:prstGeom>
          <a:noFill/>
        </p:spPr>
        <p:txBody>
          <a:bodyPr wrap="none" rtlCol="0">
            <a:spAutoFit/>
          </a:bodyPr>
          <a:lstStyle/>
          <a:p>
            <a:r>
              <a:rPr lang="it-IT" sz="3000" dirty="0" smtClean="0"/>
              <a:t>QI =</a:t>
            </a:r>
            <a:endParaRPr lang="it-IT" sz="3000" dirty="0"/>
          </a:p>
        </p:txBody>
      </p:sp>
      <p:sp>
        <p:nvSpPr>
          <p:cNvPr id="16" name="Rettangolo 15"/>
          <p:cNvSpPr/>
          <p:nvPr/>
        </p:nvSpPr>
        <p:spPr>
          <a:xfrm>
            <a:off x="1865422" y="5694402"/>
            <a:ext cx="6460798" cy="553998"/>
          </a:xfrm>
          <a:prstGeom prst="rect">
            <a:avLst/>
          </a:prstGeom>
        </p:spPr>
        <p:txBody>
          <a:bodyPr wrap="none">
            <a:spAutoFit/>
          </a:bodyPr>
          <a:lstStyle/>
          <a:p>
            <a:r>
              <a:rPr lang="it-IT" sz="3000" dirty="0" smtClean="0"/>
              <a:t>CurrentDataPixel </a:t>
            </a:r>
            <a:r>
              <a:rPr lang="it-IT" sz="3000" dirty="0"/>
              <a:t>- </a:t>
            </a:r>
            <a:r>
              <a:rPr lang="it-IT" sz="3000" dirty="0" smtClean="0"/>
              <a:t>ClimatologyDataPixel</a:t>
            </a:r>
            <a:endParaRPr lang="it-IT" sz="3000" dirty="0"/>
          </a:p>
        </p:txBody>
      </p:sp>
      <p:sp>
        <p:nvSpPr>
          <p:cNvPr id="17" name="Rettangolo 16"/>
          <p:cNvSpPr/>
          <p:nvPr/>
        </p:nvSpPr>
        <p:spPr>
          <a:xfrm>
            <a:off x="3969270" y="6304002"/>
            <a:ext cx="2253103" cy="553998"/>
          </a:xfrm>
          <a:prstGeom prst="rect">
            <a:avLst/>
          </a:prstGeom>
        </p:spPr>
        <p:txBody>
          <a:bodyPr wrap="none">
            <a:spAutoFit/>
          </a:bodyPr>
          <a:lstStyle/>
          <a:p>
            <a:r>
              <a:rPr lang="it-IT" sz="3000" dirty="0"/>
              <a:t>STDDataPixel</a:t>
            </a:r>
          </a:p>
        </p:txBody>
      </p:sp>
      <p:cxnSp>
        <p:nvCxnSpPr>
          <p:cNvPr id="18" name="Connettore 1 17"/>
          <p:cNvCxnSpPr/>
          <p:nvPr/>
        </p:nvCxnSpPr>
        <p:spPr>
          <a:xfrm>
            <a:off x="1809642" y="6276201"/>
            <a:ext cx="6572358" cy="27801"/>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3891725"/>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74911" y="0"/>
            <a:ext cx="2946089" cy="707886"/>
          </a:xfrm>
          <a:prstGeom prst="rect">
            <a:avLst/>
          </a:prstGeom>
          <a:noFill/>
        </p:spPr>
        <p:txBody>
          <a:bodyPr wrap="none" rtlCol="0">
            <a:spAutoFit/>
          </a:bodyPr>
          <a:lstStyle/>
          <a:p>
            <a:r>
              <a:rPr lang="en-GB" sz="4000" dirty="0" smtClean="0"/>
              <a:t>Quality Index</a:t>
            </a:r>
            <a:endParaRPr lang="en-GB" sz="4000" dirty="0"/>
          </a:p>
        </p:txBody>
      </p:sp>
      <p:pic>
        <p:nvPicPr>
          <p:cNvPr id="5" name="Immagine 4" descr="modis20151129-chl.png"/>
          <p:cNvPicPr>
            <a:picLocks noChangeAspect="1"/>
          </p:cNvPicPr>
          <p:nvPr/>
        </p:nvPicPr>
        <p:blipFill rotWithShape="1">
          <a:blip r:embed="rId2">
            <a:extLst>
              <a:ext uri="{28A0092B-C50C-407E-A947-70E740481C1C}">
                <a14:useLocalDpi xmlns:a14="http://schemas.microsoft.com/office/drawing/2010/main" val="0"/>
              </a:ext>
            </a:extLst>
          </a:blip>
          <a:srcRect l="511" t="5955" r="30611" b="24711"/>
          <a:stretch/>
        </p:blipFill>
        <p:spPr>
          <a:xfrm>
            <a:off x="373197" y="787375"/>
            <a:ext cx="8397606" cy="5283251"/>
          </a:xfrm>
          <a:prstGeom prst="rect">
            <a:avLst/>
          </a:prstGeom>
        </p:spPr>
      </p:pic>
      <p:sp>
        <p:nvSpPr>
          <p:cNvPr id="20" name="CasellaDiTesto 19"/>
          <p:cNvSpPr txBox="1"/>
          <p:nvPr/>
        </p:nvSpPr>
        <p:spPr>
          <a:xfrm>
            <a:off x="990600" y="5999202"/>
            <a:ext cx="819042" cy="553998"/>
          </a:xfrm>
          <a:prstGeom prst="rect">
            <a:avLst/>
          </a:prstGeom>
          <a:noFill/>
        </p:spPr>
        <p:txBody>
          <a:bodyPr wrap="none" rtlCol="0">
            <a:spAutoFit/>
          </a:bodyPr>
          <a:lstStyle/>
          <a:p>
            <a:r>
              <a:rPr lang="it-IT" sz="3000" dirty="0" smtClean="0"/>
              <a:t>QI =</a:t>
            </a:r>
            <a:endParaRPr lang="it-IT" sz="3000" dirty="0"/>
          </a:p>
        </p:txBody>
      </p:sp>
      <p:sp>
        <p:nvSpPr>
          <p:cNvPr id="21" name="Rettangolo 20"/>
          <p:cNvSpPr/>
          <p:nvPr/>
        </p:nvSpPr>
        <p:spPr>
          <a:xfrm>
            <a:off x="1865422" y="5694402"/>
            <a:ext cx="6460798" cy="553998"/>
          </a:xfrm>
          <a:prstGeom prst="rect">
            <a:avLst/>
          </a:prstGeom>
        </p:spPr>
        <p:txBody>
          <a:bodyPr wrap="none">
            <a:spAutoFit/>
          </a:bodyPr>
          <a:lstStyle/>
          <a:p>
            <a:r>
              <a:rPr lang="it-IT" sz="3000" dirty="0" smtClean="0"/>
              <a:t>CurrentDataPixel </a:t>
            </a:r>
            <a:r>
              <a:rPr lang="it-IT" sz="3000" dirty="0"/>
              <a:t>- </a:t>
            </a:r>
            <a:r>
              <a:rPr lang="it-IT" sz="3000" dirty="0" smtClean="0"/>
              <a:t>ClimatologyDataPixel</a:t>
            </a:r>
            <a:endParaRPr lang="it-IT" sz="3000" dirty="0"/>
          </a:p>
        </p:txBody>
      </p:sp>
      <p:sp>
        <p:nvSpPr>
          <p:cNvPr id="22" name="Rettangolo 21"/>
          <p:cNvSpPr/>
          <p:nvPr/>
        </p:nvSpPr>
        <p:spPr>
          <a:xfrm>
            <a:off x="3969270" y="6304002"/>
            <a:ext cx="2253103" cy="553998"/>
          </a:xfrm>
          <a:prstGeom prst="rect">
            <a:avLst/>
          </a:prstGeom>
        </p:spPr>
        <p:txBody>
          <a:bodyPr wrap="none">
            <a:spAutoFit/>
          </a:bodyPr>
          <a:lstStyle/>
          <a:p>
            <a:r>
              <a:rPr lang="it-IT" sz="3000" dirty="0"/>
              <a:t>STDDataPixel</a:t>
            </a:r>
          </a:p>
        </p:txBody>
      </p:sp>
      <p:cxnSp>
        <p:nvCxnSpPr>
          <p:cNvPr id="23" name="Connettore 1 22"/>
          <p:cNvCxnSpPr/>
          <p:nvPr/>
        </p:nvCxnSpPr>
        <p:spPr>
          <a:xfrm>
            <a:off x="1809642" y="6276201"/>
            <a:ext cx="6572358" cy="27801"/>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7183777"/>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74911" y="0"/>
            <a:ext cx="2946089" cy="707886"/>
          </a:xfrm>
          <a:prstGeom prst="rect">
            <a:avLst/>
          </a:prstGeom>
          <a:noFill/>
        </p:spPr>
        <p:txBody>
          <a:bodyPr wrap="none" rtlCol="0">
            <a:spAutoFit/>
          </a:bodyPr>
          <a:lstStyle/>
          <a:p>
            <a:r>
              <a:rPr lang="en-GB" sz="4000" dirty="0" smtClean="0"/>
              <a:t>Quality Index</a:t>
            </a:r>
            <a:endParaRPr lang="en-GB" sz="4000" dirty="0"/>
          </a:p>
        </p:txBody>
      </p:sp>
      <p:pic>
        <p:nvPicPr>
          <p:cNvPr id="6" name="Immagine 5" descr="modis20151129-qi.png"/>
          <p:cNvPicPr>
            <a:picLocks noChangeAspect="1"/>
          </p:cNvPicPr>
          <p:nvPr/>
        </p:nvPicPr>
        <p:blipFill rotWithShape="1">
          <a:blip r:embed="rId2">
            <a:extLst>
              <a:ext uri="{28A0092B-C50C-407E-A947-70E740481C1C}">
                <a14:useLocalDpi xmlns:a14="http://schemas.microsoft.com/office/drawing/2010/main" val="0"/>
              </a:ext>
            </a:extLst>
          </a:blip>
          <a:srcRect l="278" t="5778" r="30944" b="24889"/>
          <a:stretch/>
        </p:blipFill>
        <p:spPr>
          <a:xfrm>
            <a:off x="379293" y="787413"/>
            <a:ext cx="8385414" cy="5283175"/>
          </a:xfrm>
          <a:prstGeom prst="rect">
            <a:avLst/>
          </a:prstGeom>
        </p:spPr>
      </p:pic>
      <p:sp>
        <p:nvSpPr>
          <p:cNvPr id="8" name="CasellaDiTesto 7"/>
          <p:cNvSpPr txBox="1"/>
          <p:nvPr/>
        </p:nvSpPr>
        <p:spPr>
          <a:xfrm>
            <a:off x="990600" y="5999202"/>
            <a:ext cx="819042" cy="553998"/>
          </a:xfrm>
          <a:prstGeom prst="rect">
            <a:avLst/>
          </a:prstGeom>
          <a:noFill/>
        </p:spPr>
        <p:txBody>
          <a:bodyPr wrap="none" rtlCol="0">
            <a:spAutoFit/>
          </a:bodyPr>
          <a:lstStyle/>
          <a:p>
            <a:r>
              <a:rPr lang="it-IT" sz="3000" dirty="0" smtClean="0"/>
              <a:t>QI =</a:t>
            </a:r>
            <a:endParaRPr lang="it-IT" sz="3000" dirty="0"/>
          </a:p>
        </p:txBody>
      </p:sp>
      <p:sp>
        <p:nvSpPr>
          <p:cNvPr id="9" name="Rettangolo 8"/>
          <p:cNvSpPr/>
          <p:nvPr/>
        </p:nvSpPr>
        <p:spPr>
          <a:xfrm>
            <a:off x="1865422" y="5694402"/>
            <a:ext cx="6460798" cy="553998"/>
          </a:xfrm>
          <a:prstGeom prst="rect">
            <a:avLst/>
          </a:prstGeom>
        </p:spPr>
        <p:txBody>
          <a:bodyPr wrap="none">
            <a:spAutoFit/>
          </a:bodyPr>
          <a:lstStyle/>
          <a:p>
            <a:r>
              <a:rPr lang="it-IT" sz="3000" dirty="0" smtClean="0"/>
              <a:t>CurrentDataPixel </a:t>
            </a:r>
            <a:r>
              <a:rPr lang="it-IT" sz="3000" dirty="0"/>
              <a:t>- </a:t>
            </a:r>
            <a:r>
              <a:rPr lang="it-IT" sz="3000" dirty="0" smtClean="0"/>
              <a:t>ClimatologyDataPixel</a:t>
            </a:r>
            <a:endParaRPr lang="it-IT" sz="3000" dirty="0"/>
          </a:p>
        </p:txBody>
      </p:sp>
      <p:sp>
        <p:nvSpPr>
          <p:cNvPr id="10" name="Rettangolo 9"/>
          <p:cNvSpPr/>
          <p:nvPr/>
        </p:nvSpPr>
        <p:spPr>
          <a:xfrm>
            <a:off x="3969270" y="6304002"/>
            <a:ext cx="2253103" cy="553998"/>
          </a:xfrm>
          <a:prstGeom prst="rect">
            <a:avLst/>
          </a:prstGeom>
        </p:spPr>
        <p:txBody>
          <a:bodyPr wrap="none">
            <a:spAutoFit/>
          </a:bodyPr>
          <a:lstStyle/>
          <a:p>
            <a:r>
              <a:rPr lang="it-IT" sz="3000" dirty="0"/>
              <a:t>STDDataPixel</a:t>
            </a:r>
          </a:p>
        </p:txBody>
      </p:sp>
      <p:cxnSp>
        <p:nvCxnSpPr>
          <p:cNvPr id="11" name="Connettore 1 10"/>
          <p:cNvCxnSpPr/>
          <p:nvPr/>
        </p:nvCxnSpPr>
        <p:spPr>
          <a:xfrm>
            <a:off x="1809642" y="6276201"/>
            <a:ext cx="6572358" cy="27801"/>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3663307"/>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chlmodis.png"/>
          <p:cNvPicPr>
            <a:picLocks noChangeAspect="1"/>
          </p:cNvPicPr>
          <p:nvPr/>
        </p:nvPicPr>
        <p:blipFill rotWithShape="1">
          <a:blip r:embed="rId2">
            <a:extLst>
              <a:ext uri="{28A0092B-C50C-407E-A947-70E740481C1C}">
                <a14:useLocalDpi xmlns:a14="http://schemas.microsoft.com/office/drawing/2010/main" val="0"/>
              </a:ext>
            </a:extLst>
          </a:blip>
          <a:srcRect l="5185" t="7851" r="2408" b="6815"/>
          <a:stretch/>
        </p:blipFill>
        <p:spPr>
          <a:xfrm>
            <a:off x="65496" y="828020"/>
            <a:ext cx="9013009" cy="5201960"/>
          </a:xfrm>
          <a:prstGeom prst="rect">
            <a:avLst/>
          </a:prstGeom>
        </p:spPr>
      </p:pic>
      <p:sp>
        <p:nvSpPr>
          <p:cNvPr id="5" name="CasellaDiTesto 4"/>
          <p:cNvSpPr txBox="1"/>
          <p:nvPr/>
        </p:nvSpPr>
        <p:spPr>
          <a:xfrm>
            <a:off x="2874911" y="0"/>
            <a:ext cx="2946089" cy="707886"/>
          </a:xfrm>
          <a:prstGeom prst="rect">
            <a:avLst/>
          </a:prstGeom>
          <a:noFill/>
        </p:spPr>
        <p:txBody>
          <a:bodyPr wrap="none" rtlCol="0">
            <a:spAutoFit/>
          </a:bodyPr>
          <a:lstStyle/>
          <a:p>
            <a:r>
              <a:rPr lang="en-GB" sz="4000" dirty="0" smtClean="0"/>
              <a:t>Quality Index</a:t>
            </a:r>
            <a:endParaRPr lang="en-GB" sz="4000" dirty="0"/>
          </a:p>
        </p:txBody>
      </p:sp>
    </p:spTree>
    <p:extLst>
      <p:ext uri="{BB962C8B-B14F-4D97-AF65-F5344CB8AC3E}">
        <p14:creationId xmlns:p14="http://schemas.microsoft.com/office/powerpoint/2010/main" val="3400296516"/>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2971800"/>
            <a:ext cx="8229600" cy="1143000"/>
          </a:xfrm>
        </p:spPr>
        <p:txBody>
          <a:bodyPr/>
          <a:lstStyle/>
          <a:p>
            <a:r>
              <a:rPr lang="en-US" dirty="0" smtClean="0">
                <a:hlinkClick r:id="rId2"/>
              </a:rPr>
              <a:t>http://marine.copernicus.eu</a:t>
            </a:r>
            <a:r>
              <a:rPr lang="en-US" dirty="0" smtClean="0"/>
              <a:t> </a:t>
            </a:r>
            <a:endParaRPr lang="en-US" dirty="0"/>
          </a:p>
        </p:txBody>
      </p:sp>
    </p:spTree>
    <p:extLst>
      <p:ext uri="{BB962C8B-B14F-4D97-AF65-F5344CB8AC3E}">
        <p14:creationId xmlns:p14="http://schemas.microsoft.com/office/powerpoint/2010/main" val="1384849145"/>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Rounded Rectangle 5"/>
          <p:cNvSpPr>
            <a:spLocks noChangeArrowheads="1"/>
          </p:cNvSpPr>
          <p:nvPr/>
        </p:nvSpPr>
        <p:spPr bwMode="auto">
          <a:xfrm>
            <a:off x="-336550" y="136525"/>
            <a:ext cx="7834313" cy="571500"/>
          </a:xfrm>
          <a:prstGeom prst="roundRect">
            <a:avLst>
              <a:gd name="adj" fmla="val 50000"/>
            </a:avLst>
          </a:prstGeom>
          <a:solidFill>
            <a:schemeClr val="accent1"/>
          </a:solidFill>
          <a:ln w="9525">
            <a:solidFill>
              <a:schemeClr val="tx1"/>
            </a:solidFill>
            <a:round/>
            <a:headEnd/>
            <a:tailEnd/>
          </a:ln>
        </p:spPr>
        <p:txBody>
          <a:bodyPr bIns="0" anchor="ctr">
            <a:spAutoFit/>
          </a:bodyPr>
          <a:lstStyle/>
          <a:p>
            <a:r>
              <a:rPr lang="en-US" sz="2400" b="1"/>
              <a:t>    Case I &amp; Case II Chl data merging</a:t>
            </a:r>
          </a:p>
        </p:txBody>
      </p:sp>
      <p:pic>
        <p:nvPicPr>
          <p:cNvPr id="29699" name="Picture 9" descr="AD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7825" y="3944938"/>
            <a:ext cx="2319338"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0" descr="MedOC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050" y="1028700"/>
            <a:ext cx="2319338"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1" descr="MergedCh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05113" y="3948113"/>
            <a:ext cx="2319337"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4" descr="WaterTyp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07000" y="1724025"/>
            <a:ext cx="3937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TextBox 19"/>
          <p:cNvSpPr txBox="1">
            <a:spLocks noChangeArrowheads="1"/>
          </p:cNvSpPr>
          <p:nvPr/>
        </p:nvSpPr>
        <p:spPr bwMode="auto">
          <a:xfrm>
            <a:off x="4064000" y="2366963"/>
            <a:ext cx="977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2EFF70"/>
                </a:solidFill>
              </a:rPr>
              <a:t>Case I</a:t>
            </a:r>
          </a:p>
        </p:txBody>
      </p:sp>
      <p:sp>
        <p:nvSpPr>
          <p:cNvPr id="29704" name="TextBox 20"/>
          <p:cNvSpPr txBox="1">
            <a:spLocks noChangeArrowheads="1"/>
          </p:cNvSpPr>
          <p:nvPr/>
        </p:nvSpPr>
        <p:spPr bwMode="auto">
          <a:xfrm>
            <a:off x="4064000" y="2671763"/>
            <a:ext cx="908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0000"/>
                </a:solidFill>
              </a:rPr>
              <a:t>Case II</a:t>
            </a:r>
          </a:p>
        </p:txBody>
      </p:sp>
      <p:sp>
        <p:nvSpPr>
          <p:cNvPr id="29705" name="TextBox 21"/>
          <p:cNvSpPr txBox="1">
            <a:spLocks noChangeArrowheads="1"/>
          </p:cNvSpPr>
          <p:nvPr/>
        </p:nvSpPr>
        <p:spPr bwMode="auto">
          <a:xfrm>
            <a:off x="4051300" y="2963863"/>
            <a:ext cx="958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NOVEL</a:t>
            </a:r>
          </a:p>
        </p:txBody>
      </p:sp>
      <p:cxnSp>
        <p:nvCxnSpPr>
          <p:cNvPr id="23" name="Straight Arrow Connector 22"/>
          <p:cNvCxnSpPr/>
          <p:nvPr/>
        </p:nvCxnSpPr>
        <p:spPr bwMode="auto">
          <a:xfrm>
            <a:off x="4838700" y="2608263"/>
            <a:ext cx="1231900" cy="192087"/>
          </a:xfrm>
          <a:prstGeom prst="straightConnector1">
            <a:avLst/>
          </a:prstGeom>
          <a:solidFill>
            <a:schemeClr val="accent1"/>
          </a:solidFill>
          <a:ln w="9525" cap="flat" cmpd="sng" algn="ctr">
            <a:solidFill>
              <a:schemeClr val="tx2">
                <a:lumMod val="10000"/>
              </a:schemeClr>
            </a:solidFill>
            <a:prstDash val="solid"/>
            <a:round/>
            <a:headEnd type="none" w="med" len="med"/>
            <a:tailEnd type="arrow"/>
          </a:ln>
          <a:effectLst/>
        </p:spPr>
      </p:cxnSp>
      <p:cxnSp>
        <p:nvCxnSpPr>
          <p:cNvPr id="28" name="Straight Arrow Connector 27"/>
          <p:cNvCxnSpPr/>
          <p:nvPr/>
        </p:nvCxnSpPr>
        <p:spPr bwMode="auto">
          <a:xfrm flipV="1">
            <a:off x="4965700" y="2570163"/>
            <a:ext cx="876300" cy="266700"/>
          </a:xfrm>
          <a:prstGeom prst="straightConnector1">
            <a:avLst/>
          </a:prstGeom>
          <a:solidFill>
            <a:schemeClr val="accent1"/>
          </a:solidFill>
          <a:ln w="9525" cap="flat" cmpd="sng" algn="ctr">
            <a:solidFill>
              <a:schemeClr val="tx2">
                <a:lumMod val="10000"/>
              </a:schemeClr>
            </a:solidFill>
            <a:prstDash val="solid"/>
            <a:round/>
            <a:headEnd type="none" w="med" len="med"/>
            <a:tailEnd type="arrow"/>
          </a:ln>
          <a:effectLst/>
        </p:spPr>
      </p:cxnSp>
      <p:cxnSp>
        <p:nvCxnSpPr>
          <p:cNvPr id="38" name="Straight Arrow Connector 37"/>
          <p:cNvCxnSpPr/>
          <p:nvPr/>
        </p:nvCxnSpPr>
        <p:spPr bwMode="auto">
          <a:xfrm flipV="1">
            <a:off x="4965700" y="3141663"/>
            <a:ext cx="1295400" cy="12700"/>
          </a:xfrm>
          <a:prstGeom prst="straightConnector1">
            <a:avLst/>
          </a:prstGeom>
          <a:solidFill>
            <a:schemeClr val="accent1"/>
          </a:solidFill>
          <a:ln w="9525" cap="flat" cmpd="sng" algn="ctr">
            <a:solidFill>
              <a:schemeClr val="tx2">
                <a:lumMod val="10000"/>
              </a:schemeClr>
            </a:solidFill>
            <a:prstDash val="solid"/>
            <a:round/>
            <a:headEnd type="none" w="med" len="med"/>
            <a:tailEnd type="arrow"/>
          </a:ln>
          <a:effectLst/>
        </p:spPr>
      </p:cxnSp>
      <p:sp>
        <p:nvSpPr>
          <p:cNvPr id="29709" name="AutoShape 26"/>
          <p:cNvSpPr>
            <a:spLocks noChangeArrowheads="1"/>
          </p:cNvSpPr>
          <p:nvPr/>
        </p:nvSpPr>
        <p:spPr bwMode="auto">
          <a:xfrm rot="19252176" flipH="1">
            <a:off x="2767013" y="3224213"/>
            <a:ext cx="1422400" cy="238125"/>
          </a:xfrm>
          <a:prstGeom prst="rightArrow">
            <a:avLst>
              <a:gd name="adj1" fmla="val 50000"/>
              <a:gd name="adj2" fmla="val 149333"/>
            </a:avLst>
          </a:prstGeom>
          <a:solidFill>
            <a:schemeClr val="tx1"/>
          </a:solidFill>
          <a:ln w="9525">
            <a:solidFill>
              <a:schemeClr val="tx1"/>
            </a:solidFill>
            <a:miter lim="800000"/>
            <a:headEnd/>
            <a:tailEnd/>
          </a:ln>
        </p:spPr>
        <p:txBody>
          <a:bodyPr wrap="none" anchor="ctr"/>
          <a:lstStyle/>
          <a:p>
            <a:endParaRPr lang="it-IT"/>
          </a:p>
        </p:txBody>
      </p:sp>
      <p:sp>
        <p:nvSpPr>
          <p:cNvPr id="29710" name="AutoShape 27"/>
          <p:cNvSpPr>
            <a:spLocks noChangeArrowheads="1"/>
          </p:cNvSpPr>
          <p:nvPr/>
        </p:nvSpPr>
        <p:spPr bwMode="auto">
          <a:xfrm flipH="1">
            <a:off x="3203575" y="2420938"/>
            <a:ext cx="828675" cy="238125"/>
          </a:xfrm>
          <a:prstGeom prst="rightArrow">
            <a:avLst>
              <a:gd name="adj1" fmla="val 50000"/>
              <a:gd name="adj2" fmla="val 87000"/>
            </a:avLst>
          </a:prstGeom>
          <a:solidFill>
            <a:schemeClr val="tx1"/>
          </a:solidFill>
          <a:ln w="9525">
            <a:solidFill>
              <a:schemeClr val="tx1"/>
            </a:solidFill>
            <a:miter lim="800000"/>
            <a:headEnd/>
            <a:tailEnd/>
          </a:ln>
        </p:spPr>
        <p:txBody>
          <a:bodyPr wrap="none" anchor="ctr"/>
          <a:lstStyle/>
          <a:p>
            <a:endParaRPr lang="it-IT"/>
          </a:p>
        </p:txBody>
      </p:sp>
      <p:sp>
        <p:nvSpPr>
          <p:cNvPr id="29711" name="AutoShape 30"/>
          <p:cNvSpPr>
            <a:spLocks noChangeArrowheads="1"/>
          </p:cNvSpPr>
          <p:nvPr/>
        </p:nvSpPr>
        <p:spPr bwMode="auto">
          <a:xfrm rot="16200000" flipH="1">
            <a:off x="4157663" y="3463925"/>
            <a:ext cx="495300" cy="238125"/>
          </a:xfrm>
          <a:prstGeom prst="rightArrow">
            <a:avLst>
              <a:gd name="adj1" fmla="val 50000"/>
              <a:gd name="adj2" fmla="val 52000"/>
            </a:avLst>
          </a:prstGeom>
          <a:solidFill>
            <a:schemeClr val="tx1"/>
          </a:solidFill>
          <a:ln w="9525">
            <a:solidFill>
              <a:schemeClr val="tx1"/>
            </a:solidFill>
            <a:miter lim="800000"/>
            <a:headEnd/>
            <a:tailEnd/>
          </a:ln>
        </p:spPr>
        <p:txBody>
          <a:bodyPr wrap="none" anchor="ctr"/>
          <a:lstStyle/>
          <a:p>
            <a:endParaRPr lang="it-IT"/>
          </a:p>
        </p:txBody>
      </p:sp>
      <p:grpSp>
        <p:nvGrpSpPr>
          <p:cNvPr id="29712" name="Group 41"/>
          <p:cNvGrpSpPr>
            <a:grpSpLocks/>
          </p:cNvGrpSpPr>
          <p:nvPr/>
        </p:nvGrpSpPr>
        <p:grpSpPr bwMode="auto">
          <a:xfrm rot="5400000">
            <a:off x="3456782" y="456406"/>
            <a:ext cx="1047750" cy="2243137"/>
            <a:chOff x="-846" y="461"/>
            <a:chExt cx="660" cy="1413"/>
          </a:xfrm>
          <a:solidFill>
            <a:srgbClr val="FFFFFF"/>
          </a:solidFill>
        </p:grpSpPr>
        <p:sp>
          <p:nvSpPr>
            <p:cNvPr id="29716" name="Rectangle 39"/>
            <p:cNvSpPr>
              <a:spLocks noChangeArrowheads="1"/>
            </p:cNvSpPr>
            <p:nvPr/>
          </p:nvSpPr>
          <p:spPr bwMode="auto">
            <a:xfrm>
              <a:off x="-846" y="468"/>
              <a:ext cx="660" cy="1362"/>
            </a:xfrm>
            <a:prstGeom prst="rect">
              <a:avLst/>
            </a:prstGeom>
            <a:grpFill/>
            <a:ln w="9525">
              <a:noFill/>
              <a:miter lim="800000"/>
              <a:headEnd/>
              <a:tailEnd/>
            </a:ln>
          </p:spPr>
          <p:txBody>
            <a:bodyPr wrap="none" anchor="ctr"/>
            <a:lstStyle/>
            <a:p>
              <a:endParaRPr lang="it-IT"/>
            </a:p>
          </p:txBody>
        </p:sp>
        <p:sp>
          <p:nvSpPr>
            <p:cNvPr id="29718" name="TextBox 21"/>
            <p:cNvSpPr txBox="1">
              <a:spLocks noChangeArrowheads="1"/>
            </p:cNvSpPr>
            <p:nvPr/>
          </p:nvSpPr>
          <p:spPr bwMode="auto">
            <a:xfrm>
              <a:off x="-842" y="1643"/>
              <a:ext cx="396" cy="231"/>
            </a:xfrm>
            <a:prstGeom prst="rect">
              <a:avLst/>
            </a:prstGeom>
            <a:grpFill/>
            <a:ln w="9525">
              <a:noFill/>
              <a:miter lim="800000"/>
              <a:headEnd/>
              <a:tailEnd/>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a:solidFill>
                    <a:srgbClr val="000000"/>
                  </a:solidFill>
                </a:rPr>
                <a:t>0.03</a:t>
              </a:r>
            </a:p>
          </p:txBody>
        </p:sp>
        <p:sp>
          <p:nvSpPr>
            <p:cNvPr id="29719" name="Rectangle 33"/>
            <p:cNvSpPr>
              <a:spLocks noChangeArrowheads="1"/>
            </p:cNvSpPr>
            <p:nvPr/>
          </p:nvSpPr>
          <p:spPr bwMode="auto">
            <a:xfrm>
              <a:off x="-842" y="461"/>
              <a:ext cx="396" cy="231"/>
            </a:xfrm>
            <a:prstGeom prst="rect">
              <a:avLst/>
            </a:prstGeom>
            <a:grpFill/>
            <a:ln w="9525">
              <a:noFill/>
              <a:miter lim="800000"/>
              <a:headEnd/>
              <a:tailEnd/>
            </a:ln>
            <a:extLst/>
          </p:spPr>
          <p:txBody>
            <a:bodyPr wrap="none">
              <a:spAutoFit/>
            </a:bodyPr>
            <a:lstStyle/>
            <a:p>
              <a:r>
                <a:rPr lang="en-US">
                  <a:solidFill>
                    <a:srgbClr val="000000"/>
                  </a:solidFill>
                </a:rPr>
                <a:t>10.0</a:t>
              </a:r>
            </a:p>
          </p:txBody>
        </p:sp>
        <p:sp>
          <p:nvSpPr>
            <p:cNvPr id="29720" name="Rectangle 34"/>
            <p:cNvSpPr>
              <a:spLocks noChangeArrowheads="1"/>
            </p:cNvSpPr>
            <p:nvPr/>
          </p:nvSpPr>
          <p:spPr bwMode="auto">
            <a:xfrm>
              <a:off x="-762" y="701"/>
              <a:ext cx="316" cy="231"/>
            </a:xfrm>
            <a:prstGeom prst="rect">
              <a:avLst/>
            </a:prstGeom>
            <a:grpFill/>
            <a:ln w="9525">
              <a:noFill/>
              <a:miter lim="800000"/>
              <a:headEnd/>
              <a:tailEnd/>
            </a:ln>
            <a:extLst/>
          </p:spPr>
          <p:txBody>
            <a:bodyPr wrap="none">
              <a:spAutoFit/>
            </a:bodyPr>
            <a:lstStyle/>
            <a:p>
              <a:r>
                <a:rPr lang="en-US">
                  <a:solidFill>
                    <a:srgbClr val="000000"/>
                  </a:solidFill>
                </a:rPr>
                <a:t>3.2</a:t>
              </a:r>
            </a:p>
          </p:txBody>
        </p:sp>
        <p:sp>
          <p:nvSpPr>
            <p:cNvPr id="29721" name="Rectangle 35"/>
            <p:cNvSpPr>
              <a:spLocks noChangeArrowheads="1"/>
            </p:cNvSpPr>
            <p:nvPr/>
          </p:nvSpPr>
          <p:spPr bwMode="auto">
            <a:xfrm>
              <a:off x="-762" y="920"/>
              <a:ext cx="316" cy="231"/>
            </a:xfrm>
            <a:prstGeom prst="rect">
              <a:avLst/>
            </a:prstGeom>
            <a:grpFill/>
            <a:ln w="9525">
              <a:noFill/>
              <a:miter lim="800000"/>
              <a:headEnd/>
              <a:tailEnd/>
            </a:ln>
            <a:extLst/>
          </p:spPr>
          <p:txBody>
            <a:bodyPr wrap="none">
              <a:spAutoFit/>
            </a:bodyPr>
            <a:lstStyle/>
            <a:p>
              <a:r>
                <a:rPr lang="en-US">
                  <a:solidFill>
                    <a:srgbClr val="000000"/>
                  </a:solidFill>
                </a:rPr>
                <a:t>1.0</a:t>
              </a:r>
            </a:p>
          </p:txBody>
        </p:sp>
        <p:sp>
          <p:nvSpPr>
            <p:cNvPr id="29722" name="Rectangle 36"/>
            <p:cNvSpPr>
              <a:spLocks noChangeArrowheads="1"/>
            </p:cNvSpPr>
            <p:nvPr/>
          </p:nvSpPr>
          <p:spPr bwMode="auto">
            <a:xfrm>
              <a:off x="-842" y="1172"/>
              <a:ext cx="396" cy="231"/>
            </a:xfrm>
            <a:prstGeom prst="rect">
              <a:avLst/>
            </a:prstGeom>
            <a:grpFill/>
            <a:ln w="9525">
              <a:noFill/>
              <a:miter lim="800000"/>
              <a:headEnd/>
              <a:tailEnd/>
            </a:ln>
            <a:extLst/>
          </p:spPr>
          <p:txBody>
            <a:bodyPr wrap="none">
              <a:spAutoFit/>
            </a:bodyPr>
            <a:lstStyle/>
            <a:p>
              <a:r>
                <a:rPr lang="en-US">
                  <a:solidFill>
                    <a:srgbClr val="000000"/>
                  </a:solidFill>
                </a:rPr>
                <a:t>0.32</a:t>
              </a:r>
            </a:p>
          </p:txBody>
        </p:sp>
        <p:sp>
          <p:nvSpPr>
            <p:cNvPr id="29723" name="Rectangle 37"/>
            <p:cNvSpPr>
              <a:spLocks noChangeArrowheads="1"/>
            </p:cNvSpPr>
            <p:nvPr/>
          </p:nvSpPr>
          <p:spPr bwMode="auto">
            <a:xfrm>
              <a:off x="-842" y="1403"/>
              <a:ext cx="396" cy="231"/>
            </a:xfrm>
            <a:prstGeom prst="rect">
              <a:avLst/>
            </a:prstGeom>
            <a:grpFill/>
            <a:ln w="9525">
              <a:noFill/>
              <a:miter lim="800000"/>
              <a:headEnd/>
              <a:tailEnd/>
            </a:ln>
            <a:extLst/>
          </p:spPr>
          <p:txBody>
            <a:bodyPr wrap="none">
              <a:spAutoFit/>
            </a:bodyPr>
            <a:lstStyle/>
            <a:p>
              <a:r>
                <a:rPr lang="en-US" dirty="0">
                  <a:solidFill>
                    <a:srgbClr val="000000"/>
                  </a:solidFill>
                </a:rPr>
                <a:t>0.10</a:t>
              </a:r>
            </a:p>
          </p:txBody>
        </p:sp>
        <p:pic>
          <p:nvPicPr>
            <p:cNvPr id="29717" name="Picture 31" descr="PaletteChl"/>
            <p:cNvPicPr>
              <a:picLocks noChangeAspect="1" noChangeArrowheads="1"/>
            </p:cNvPicPr>
            <p:nvPr/>
          </p:nvPicPr>
          <p:blipFill>
            <a:blip r:embed="rId6">
              <a:extLst>
                <a:ext uri="{28A0092B-C50C-407E-A947-70E740481C1C}">
                  <a14:useLocalDpi xmlns:a14="http://schemas.microsoft.com/office/drawing/2010/main" val="0"/>
                </a:ext>
              </a:extLst>
            </a:blip>
            <a:srcRect l="55681" t="5229" b="5975"/>
            <a:stretch>
              <a:fillRect/>
            </a:stretch>
          </p:blipFill>
          <p:spPr bwMode="auto">
            <a:xfrm>
              <a:off x="-497" y="482"/>
              <a:ext cx="299" cy="1348"/>
            </a:xfrm>
            <a:prstGeom prst="rect">
              <a:avLst/>
            </a:prstGeom>
            <a:grpFill/>
            <a:ln w="9525">
              <a:noFill/>
              <a:miter lim="800000"/>
              <a:headEnd/>
              <a:tailEnd/>
            </a:ln>
            <a:extLst/>
          </p:spPr>
        </p:pic>
      </p:grpSp>
      <p:sp>
        <p:nvSpPr>
          <p:cNvPr id="25" name="Rectangle 24"/>
          <p:cNvSpPr/>
          <p:nvPr/>
        </p:nvSpPr>
        <p:spPr>
          <a:xfrm>
            <a:off x="6051550" y="2635250"/>
            <a:ext cx="114300" cy="246063"/>
          </a:xfrm>
          <a:prstGeom prst="rect">
            <a:avLst/>
          </a:prstGeom>
          <a:solidFill>
            <a:schemeClr val="tx2">
              <a:lumMod val="10000"/>
            </a:schemeClr>
          </a:solidFill>
        </p:spPr>
        <p:txBody>
          <a:bodyPr wrap="none" lIns="0" tIns="0" rIns="0" bIns="0">
            <a:spAutoFit/>
          </a:bodyPr>
          <a:lstStyle/>
          <a:p>
            <a:r>
              <a:rPr lang="en-US" sz="1600">
                <a:solidFill>
                  <a:srgbClr val="FFFFFF"/>
                </a:solidFill>
              </a:rPr>
              <a:t>1</a:t>
            </a:r>
            <a:endParaRPr lang="en-US" sz="1600"/>
          </a:p>
        </p:txBody>
      </p:sp>
      <p:sp>
        <p:nvSpPr>
          <p:cNvPr id="26" name="Rectangle 25"/>
          <p:cNvSpPr/>
          <p:nvPr/>
        </p:nvSpPr>
        <p:spPr>
          <a:xfrm>
            <a:off x="5837238" y="2339975"/>
            <a:ext cx="114300" cy="246063"/>
          </a:xfrm>
          <a:prstGeom prst="rect">
            <a:avLst/>
          </a:prstGeom>
          <a:solidFill>
            <a:schemeClr val="tx2">
              <a:lumMod val="10000"/>
            </a:schemeClr>
          </a:solidFill>
        </p:spPr>
        <p:txBody>
          <a:bodyPr wrap="none" lIns="0" tIns="0" rIns="0" bIns="0">
            <a:spAutoFit/>
          </a:bodyPr>
          <a:lstStyle/>
          <a:p>
            <a:r>
              <a:rPr lang="en-US" sz="1600">
                <a:solidFill>
                  <a:srgbClr val="FFFFFF"/>
                </a:solidFill>
              </a:rPr>
              <a:t>2</a:t>
            </a:r>
            <a:endParaRPr lang="en-US" sz="1600"/>
          </a:p>
        </p:txBody>
      </p:sp>
      <p:sp>
        <p:nvSpPr>
          <p:cNvPr id="27" name="Rectangle 26"/>
          <p:cNvSpPr/>
          <p:nvPr/>
        </p:nvSpPr>
        <p:spPr>
          <a:xfrm>
            <a:off x="6254750" y="3051175"/>
            <a:ext cx="114300" cy="246063"/>
          </a:xfrm>
          <a:prstGeom prst="rect">
            <a:avLst/>
          </a:prstGeom>
          <a:solidFill>
            <a:schemeClr val="tx2">
              <a:lumMod val="10000"/>
            </a:schemeClr>
          </a:solidFill>
        </p:spPr>
        <p:txBody>
          <a:bodyPr wrap="none" lIns="0" tIns="0" rIns="0" bIns="0">
            <a:spAutoFit/>
          </a:bodyPr>
          <a:lstStyle/>
          <a:p>
            <a:r>
              <a:rPr lang="en-US" sz="1600">
                <a:solidFill>
                  <a:srgbClr val="FFFFFF"/>
                </a:solidFill>
              </a:rPr>
              <a:t>3</a:t>
            </a:r>
            <a:endParaRPr lang="en-US" sz="1600"/>
          </a:p>
        </p:txBody>
      </p:sp>
    </p:spTree>
    <p:extLst>
      <p:ext uri="{BB962C8B-B14F-4D97-AF65-F5344CB8AC3E}">
        <p14:creationId xmlns:p14="http://schemas.microsoft.com/office/powerpoint/2010/main" val="262301263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r>
              <a:rPr lang="it-IT" dirty="0" err="1"/>
              <a:t>Panoply</a:t>
            </a:r>
            <a:r>
              <a:rPr lang="it-IT" dirty="0"/>
              <a:t> MAP </a:t>
            </a:r>
            <a:r>
              <a:rPr lang="it-IT" dirty="0" err="1" smtClean="0"/>
              <a:t>config</a:t>
            </a:r>
            <a:endParaRPr lang="it-IT" dirty="0"/>
          </a:p>
        </p:txBody>
      </p:sp>
      <p:sp>
        <p:nvSpPr>
          <p:cNvPr id="3" name="Segnaposto contenuto 2"/>
          <p:cNvSpPr>
            <a:spLocks noGrp="1"/>
          </p:cNvSpPr>
          <p:nvPr>
            <p:ph idx="1"/>
          </p:nvPr>
        </p:nvSpPr>
        <p:spPr/>
        <p:txBody>
          <a:bodyPr/>
          <a:lstStyle/>
          <a:p>
            <a:r>
              <a:rPr lang="it-IT" dirty="0" smtClean="0"/>
              <a:t>Center </a:t>
            </a:r>
            <a:r>
              <a:rPr lang="it-IT" dirty="0" err="1"/>
              <a:t>Lon</a:t>
            </a:r>
            <a:r>
              <a:rPr lang="it-IT" dirty="0"/>
              <a:t>: 15.25</a:t>
            </a:r>
          </a:p>
          <a:p>
            <a:r>
              <a:rPr lang="it-IT" dirty="0"/>
              <a:t>Center </a:t>
            </a:r>
            <a:r>
              <a:rPr lang="it-IT" dirty="0" err="1"/>
              <a:t>Lat</a:t>
            </a:r>
            <a:r>
              <a:rPr lang="it-IT" dirty="0"/>
              <a:t>: 38</a:t>
            </a:r>
          </a:p>
          <a:p>
            <a:r>
              <a:rPr lang="it-IT" dirty="0" err="1"/>
              <a:t>Width</a:t>
            </a:r>
            <a:r>
              <a:rPr lang="it-IT" dirty="0"/>
              <a:t>: 42.5</a:t>
            </a:r>
          </a:p>
          <a:p>
            <a:r>
              <a:rPr lang="it-IT" dirty="0"/>
              <a:t>Height:16</a:t>
            </a:r>
          </a:p>
          <a:p>
            <a:endParaRPr lang="it-IT" dirty="0"/>
          </a:p>
        </p:txBody>
      </p:sp>
    </p:spTree>
    <p:extLst>
      <p:ext uri="{BB962C8B-B14F-4D97-AF65-F5344CB8AC3E}">
        <p14:creationId xmlns:p14="http://schemas.microsoft.com/office/powerpoint/2010/main" val="3529975882"/>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2324100" y="0"/>
            <a:ext cx="4495800" cy="1141413"/>
          </a:xfrm>
        </p:spPr>
        <p:txBody>
          <a:bodyPr/>
          <a:lstStyle/>
          <a:p>
            <a:r>
              <a:rPr lang="en-GB" b="1" dirty="0" smtClean="0"/>
              <a:t>CMEMS OC TAC:</a:t>
            </a:r>
            <a:br>
              <a:rPr lang="en-GB" b="1" dirty="0" smtClean="0"/>
            </a:br>
            <a:r>
              <a:rPr lang="en-GB" b="1" dirty="0" smtClean="0"/>
              <a:t>Architecture evolution </a:t>
            </a:r>
            <a:endParaRPr lang="en-GB" b="1" dirty="0"/>
          </a:p>
        </p:txBody>
      </p:sp>
      <p:pic>
        <p:nvPicPr>
          <p:cNvPr id="5" name="Immagin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447801"/>
            <a:ext cx="8229600" cy="4367762"/>
          </a:xfrm>
          <a:prstGeom prst="rect">
            <a:avLst/>
          </a:prstGeom>
        </p:spPr>
      </p:pic>
      <p:sp>
        <p:nvSpPr>
          <p:cNvPr id="6" name="CasellaDiTesto 5"/>
          <p:cNvSpPr txBox="1"/>
          <p:nvPr/>
        </p:nvSpPr>
        <p:spPr>
          <a:xfrm rot="19567502">
            <a:off x="-93099" y="3136612"/>
            <a:ext cx="9330198" cy="584776"/>
          </a:xfrm>
          <a:prstGeom prst="rect">
            <a:avLst/>
          </a:prstGeom>
          <a:solidFill>
            <a:schemeClr val="bg1">
              <a:lumMod val="65000"/>
            </a:schemeClr>
          </a:solidFill>
        </p:spPr>
        <p:txBody>
          <a:bodyPr wrap="none" rtlCol="0">
            <a:spAutoFit/>
          </a:bodyPr>
          <a:lstStyle/>
          <a:p>
            <a:r>
              <a:rPr lang="en-GB" sz="3200" dirty="0" smtClean="0"/>
              <a:t>Regional </a:t>
            </a:r>
            <a:r>
              <a:rPr lang="en-GB" sz="3200" i="1" dirty="0" smtClean="0"/>
              <a:t>ad hoc </a:t>
            </a:r>
            <a:r>
              <a:rPr lang="en-GB" sz="3200" dirty="0" smtClean="0"/>
              <a:t>algorithms operationally implemented</a:t>
            </a:r>
          </a:p>
        </p:txBody>
      </p:sp>
    </p:spTree>
    <p:extLst>
      <p:ext uri="{BB962C8B-B14F-4D97-AF65-F5344CB8AC3E}">
        <p14:creationId xmlns:p14="http://schemas.microsoft.com/office/powerpoint/2010/main" val="222221768"/>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752600" y="0"/>
            <a:ext cx="6324600" cy="1143000"/>
          </a:xfrm>
          <a:solidFill>
            <a:srgbClr val="FFFFFF"/>
          </a:solidFill>
        </p:spPr>
        <p:txBody>
          <a:bodyPr>
            <a:normAutofit/>
          </a:bodyPr>
          <a:lstStyle/>
          <a:p>
            <a:r>
              <a:rPr lang="en-US" dirty="0" smtClean="0"/>
              <a:t>Navigating Med Sea Products in CMEMS </a:t>
            </a:r>
            <a:r>
              <a:rPr lang="en-US" dirty="0"/>
              <a:t>O</a:t>
            </a:r>
            <a:r>
              <a:rPr lang="en-US" dirty="0" smtClean="0"/>
              <a:t>nline Catalog</a:t>
            </a:r>
            <a:endParaRPr lang="en-US" dirty="0"/>
          </a:p>
        </p:txBody>
      </p:sp>
      <p:pic>
        <p:nvPicPr>
          <p:cNvPr id="7" name="Immagine 6" descr="Screen Shot 2015-11-26 at 16.14.33.png"/>
          <p:cNvPicPr>
            <a:picLocks noChangeAspect="1"/>
          </p:cNvPicPr>
          <p:nvPr/>
        </p:nvPicPr>
        <p:blipFill rotWithShape="1">
          <a:blip r:embed="rId2">
            <a:extLst>
              <a:ext uri="{28A0092B-C50C-407E-A947-70E740481C1C}">
                <a14:useLocalDpi xmlns:a14="http://schemas.microsoft.com/office/drawing/2010/main" val="0"/>
              </a:ext>
            </a:extLst>
          </a:blip>
          <a:srcRect l="19569" t="2370" r="19279" b="3909"/>
          <a:stretch/>
        </p:blipFill>
        <p:spPr>
          <a:xfrm>
            <a:off x="1216957" y="1073353"/>
            <a:ext cx="6710087" cy="5784647"/>
          </a:xfrm>
          <a:prstGeom prst="rect">
            <a:avLst/>
          </a:prstGeom>
        </p:spPr>
      </p:pic>
      <p:sp>
        <p:nvSpPr>
          <p:cNvPr id="13" name="Freccia destra 12"/>
          <p:cNvSpPr/>
          <p:nvPr/>
        </p:nvSpPr>
        <p:spPr>
          <a:xfrm>
            <a:off x="3352800" y="3886200"/>
            <a:ext cx="457200" cy="228600"/>
          </a:xfrm>
          <a:prstGeom prst="right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63482964"/>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752600" y="0"/>
            <a:ext cx="6324600" cy="1143000"/>
          </a:xfrm>
          <a:solidFill>
            <a:srgbClr val="FFFFFF"/>
          </a:solidFill>
        </p:spPr>
        <p:txBody>
          <a:bodyPr>
            <a:normAutofit/>
          </a:bodyPr>
          <a:lstStyle/>
          <a:p>
            <a:r>
              <a:rPr lang="en-US" dirty="0" smtClean="0"/>
              <a:t>Navigating Med Sea Products in CMEMS </a:t>
            </a:r>
            <a:r>
              <a:rPr lang="en-US" dirty="0"/>
              <a:t>O</a:t>
            </a:r>
            <a:r>
              <a:rPr lang="en-US" dirty="0" smtClean="0"/>
              <a:t>nline Catalog</a:t>
            </a:r>
            <a:endParaRPr lang="en-US" dirty="0"/>
          </a:p>
        </p:txBody>
      </p:sp>
      <p:pic>
        <p:nvPicPr>
          <p:cNvPr id="9" name="Immagine 8" descr="Screen Shot 2015-11-26 at 16.15.05.png"/>
          <p:cNvPicPr>
            <a:picLocks noChangeAspect="1"/>
          </p:cNvPicPr>
          <p:nvPr/>
        </p:nvPicPr>
        <p:blipFill rotWithShape="1">
          <a:blip r:embed="rId2">
            <a:extLst>
              <a:ext uri="{28A0092B-C50C-407E-A947-70E740481C1C}">
                <a14:useLocalDpi xmlns:a14="http://schemas.microsoft.com/office/drawing/2010/main" val="0"/>
              </a:ext>
            </a:extLst>
          </a:blip>
          <a:srcRect l="19569" t="2370" r="19358" b="3769"/>
          <a:stretch/>
        </p:blipFill>
        <p:spPr>
          <a:xfrm>
            <a:off x="1221291" y="1064711"/>
            <a:ext cx="6701418" cy="5793289"/>
          </a:xfrm>
          <a:prstGeom prst="rect">
            <a:avLst/>
          </a:prstGeom>
        </p:spPr>
      </p:pic>
      <p:sp>
        <p:nvSpPr>
          <p:cNvPr id="2" name="Ovale 1"/>
          <p:cNvSpPr/>
          <p:nvPr/>
        </p:nvSpPr>
        <p:spPr>
          <a:xfrm>
            <a:off x="3581400" y="2026920"/>
            <a:ext cx="1143000" cy="4572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13317323"/>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752600" y="0"/>
            <a:ext cx="6324600" cy="1143000"/>
          </a:xfrm>
          <a:solidFill>
            <a:srgbClr val="FFFFFF"/>
          </a:solidFill>
        </p:spPr>
        <p:txBody>
          <a:bodyPr>
            <a:normAutofit/>
          </a:bodyPr>
          <a:lstStyle/>
          <a:p>
            <a:r>
              <a:rPr lang="en-US" dirty="0" smtClean="0"/>
              <a:t>Navigating Med Sea Products in CMEMS </a:t>
            </a:r>
            <a:r>
              <a:rPr lang="en-US" dirty="0"/>
              <a:t>O</a:t>
            </a:r>
            <a:r>
              <a:rPr lang="en-US" dirty="0" smtClean="0"/>
              <a:t>nline Catalog</a:t>
            </a:r>
            <a:endParaRPr lang="en-US" dirty="0"/>
          </a:p>
        </p:txBody>
      </p:sp>
      <p:pic>
        <p:nvPicPr>
          <p:cNvPr id="9" name="Immagine 8" descr="Screen Shot 2015-11-26 at 16.15.05.png"/>
          <p:cNvPicPr>
            <a:picLocks noChangeAspect="1"/>
          </p:cNvPicPr>
          <p:nvPr/>
        </p:nvPicPr>
        <p:blipFill rotWithShape="1">
          <a:blip r:embed="rId2">
            <a:extLst>
              <a:ext uri="{28A0092B-C50C-407E-A947-70E740481C1C}">
                <a14:useLocalDpi xmlns:a14="http://schemas.microsoft.com/office/drawing/2010/main" val="0"/>
              </a:ext>
            </a:extLst>
          </a:blip>
          <a:srcRect l="19569" t="2370" r="19358" b="3769"/>
          <a:stretch/>
        </p:blipFill>
        <p:spPr>
          <a:xfrm>
            <a:off x="1221291" y="1064711"/>
            <a:ext cx="6701418" cy="5793289"/>
          </a:xfrm>
          <a:prstGeom prst="rect">
            <a:avLst/>
          </a:prstGeom>
        </p:spPr>
      </p:pic>
      <p:sp>
        <p:nvSpPr>
          <p:cNvPr id="13" name="Freccia destra 12"/>
          <p:cNvSpPr/>
          <p:nvPr/>
        </p:nvSpPr>
        <p:spPr>
          <a:xfrm>
            <a:off x="1488440" y="5674360"/>
            <a:ext cx="457200" cy="228600"/>
          </a:xfrm>
          <a:prstGeom prst="right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Ovale 1"/>
          <p:cNvSpPr/>
          <p:nvPr/>
        </p:nvSpPr>
        <p:spPr>
          <a:xfrm>
            <a:off x="3581400" y="2026920"/>
            <a:ext cx="1143000" cy="4572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Freccia destra 5"/>
          <p:cNvSpPr/>
          <p:nvPr/>
        </p:nvSpPr>
        <p:spPr>
          <a:xfrm>
            <a:off x="1488440" y="5257800"/>
            <a:ext cx="457200" cy="228600"/>
          </a:xfrm>
          <a:prstGeom prst="right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23971470"/>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752600" y="0"/>
            <a:ext cx="6324600" cy="1143000"/>
          </a:xfrm>
          <a:solidFill>
            <a:srgbClr val="FFFFFF"/>
          </a:solidFill>
        </p:spPr>
        <p:txBody>
          <a:bodyPr>
            <a:normAutofit/>
          </a:bodyPr>
          <a:lstStyle/>
          <a:p>
            <a:r>
              <a:rPr lang="en-US" dirty="0" smtClean="0"/>
              <a:t>Navigating Med Sea Products in CMEMS </a:t>
            </a:r>
            <a:r>
              <a:rPr lang="en-US" dirty="0"/>
              <a:t>O</a:t>
            </a:r>
            <a:r>
              <a:rPr lang="en-US" dirty="0" smtClean="0"/>
              <a:t>nline Catalog</a:t>
            </a:r>
            <a:endParaRPr lang="en-US" dirty="0"/>
          </a:p>
        </p:txBody>
      </p:sp>
      <p:pic>
        <p:nvPicPr>
          <p:cNvPr id="10" name="Immagine 9" descr="Screen Shot 2015-11-26 at 16.15.29.png"/>
          <p:cNvPicPr>
            <a:picLocks noChangeAspect="1"/>
          </p:cNvPicPr>
          <p:nvPr/>
        </p:nvPicPr>
        <p:blipFill rotWithShape="1">
          <a:blip r:embed="rId2">
            <a:extLst>
              <a:ext uri="{28A0092B-C50C-407E-A947-70E740481C1C}">
                <a14:useLocalDpi xmlns:a14="http://schemas.microsoft.com/office/drawing/2010/main" val="0"/>
              </a:ext>
            </a:extLst>
          </a:blip>
          <a:srcRect l="19514" t="2470" r="19200" b="3910"/>
          <a:stretch/>
        </p:blipFill>
        <p:spPr>
          <a:xfrm>
            <a:off x="1209605" y="1079586"/>
            <a:ext cx="6724790" cy="5778414"/>
          </a:xfrm>
          <a:prstGeom prst="rect">
            <a:avLst/>
          </a:prstGeom>
        </p:spPr>
      </p:pic>
      <p:sp>
        <p:nvSpPr>
          <p:cNvPr id="13" name="Ovale 12"/>
          <p:cNvSpPr/>
          <p:nvPr/>
        </p:nvSpPr>
        <p:spPr>
          <a:xfrm>
            <a:off x="3581400" y="2026920"/>
            <a:ext cx="1143000" cy="4572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971665605"/>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752600" y="0"/>
            <a:ext cx="6324600" cy="1143000"/>
          </a:xfrm>
          <a:solidFill>
            <a:srgbClr val="FFFFFF"/>
          </a:solidFill>
        </p:spPr>
        <p:txBody>
          <a:bodyPr>
            <a:normAutofit/>
          </a:bodyPr>
          <a:lstStyle/>
          <a:p>
            <a:r>
              <a:rPr lang="en-US" dirty="0" smtClean="0"/>
              <a:t>Navigating Med Sea Products in CMEMS </a:t>
            </a:r>
            <a:r>
              <a:rPr lang="en-US" dirty="0"/>
              <a:t>O</a:t>
            </a:r>
            <a:r>
              <a:rPr lang="en-US" dirty="0" smtClean="0"/>
              <a:t>nline Catalog</a:t>
            </a:r>
            <a:endParaRPr lang="en-US" dirty="0"/>
          </a:p>
        </p:txBody>
      </p:sp>
      <p:pic>
        <p:nvPicPr>
          <p:cNvPr id="11" name="Immagine 10" descr="Screen Shot 2015-11-26 at 16.16.56.png"/>
          <p:cNvPicPr>
            <a:picLocks noChangeAspect="1"/>
          </p:cNvPicPr>
          <p:nvPr/>
        </p:nvPicPr>
        <p:blipFill rotWithShape="1">
          <a:blip r:embed="rId2">
            <a:extLst>
              <a:ext uri="{28A0092B-C50C-407E-A947-70E740481C1C}">
                <a14:useLocalDpi xmlns:a14="http://schemas.microsoft.com/office/drawing/2010/main" val="0"/>
              </a:ext>
            </a:extLst>
          </a:blip>
          <a:srcRect l="19305" t="2223" r="19236" b="3826"/>
          <a:stretch/>
        </p:blipFill>
        <p:spPr>
          <a:xfrm>
            <a:off x="1200114" y="1059156"/>
            <a:ext cx="6743773" cy="5798844"/>
          </a:xfrm>
          <a:prstGeom prst="rect">
            <a:avLst/>
          </a:prstGeom>
        </p:spPr>
      </p:pic>
      <p:sp>
        <p:nvSpPr>
          <p:cNvPr id="13" name="Freccia destra 12"/>
          <p:cNvSpPr/>
          <p:nvPr/>
        </p:nvSpPr>
        <p:spPr>
          <a:xfrm>
            <a:off x="1488440" y="5425440"/>
            <a:ext cx="457200" cy="228600"/>
          </a:xfrm>
          <a:prstGeom prst="right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13750420"/>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752600" y="0"/>
            <a:ext cx="6324600" cy="1143000"/>
          </a:xfrm>
          <a:solidFill>
            <a:srgbClr val="FFFFFF"/>
          </a:solidFill>
        </p:spPr>
        <p:txBody>
          <a:bodyPr>
            <a:normAutofit/>
          </a:bodyPr>
          <a:lstStyle/>
          <a:p>
            <a:r>
              <a:rPr lang="en-US" dirty="0" smtClean="0"/>
              <a:t>Navigating Med Sea Products in CMEMS </a:t>
            </a:r>
            <a:r>
              <a:rPr lang="en-US" dirty="0"/>
              <a:t>O</a:t>
            </a:r>
            <a:r>
              <a:rPr lang="en-US" dirty="0" smtClean="0"/>
              <a:t>nline Catalog</a:t>
            </a:r>
            <a:endParaRPr lang="en-US" dirty="0"/>
          </a:p>
        </p:txBody>
      </p:sp>
      <p:pic>
        <p:nvPicPr>
          <p:cNvPr id="12" name="Immagine 11" descr="Screen Shot 2015-11-26 at 16.17.07.png"/>
          <p:cNvPicPr>
            <a:picLocks noChangeAspect="1"/>
          </p:cNvPicPr>
          <p:nvPr/>
        </p:nvPicPr>
        <p:blipFill rotWithShape="1">
          <a:blip r:embed="rId2">
            <a:extLst>
              <a:ext uri="{28A0092B-C50C-407E-A947-70E740481C1C}">
                <a14:useLocalDpi xmlns:a14="http://schemas.microsoft.com/office/drawing/2010/main" val="0"/>
              </a:ext>
            </a:extLst>
          </a:blip>
          <a:srcRect l="19375" t="2346" r="19236" b="3826"/>
          <a:stretch/>
        </p:blipFill>
        <p:spPr>
          <a:xfrm>
            <a:off x="1203954" y="1066748"/>
            <a:ext cx="6736092" cy="5791252"/>
          </a:xfrm>
          <a:prstGeom prst="rect">
            <a:avLst/>
          </a:prstGeom>
        </p:spPr>
      </p:pic>
      <p:sp>
        <p:nvSpPr>
          <p:cNvPr id="14" name="Ovale 13"/>
          <p:cNvSpPr/>
          <p:nvPr/>
        </p:nvSpPr>
        <p:spPr>
          <a:xfrm>
            <a:off x="3581400" y="2819400"/>
            <a:ext cx="1143000" cy="4572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0015277"/>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Navigating Med Sea Products in CMEMS Online Catalog</a:t>
            </a:r>
            <a:endParaRPr lang="it-IT" dirty="0"/>
          </a:p>
        </p:txBody>
      </p:sp>
      <p:pic>
        <p:nvPicPr>
          <p:cNvPr id="4" name="Immagine 3" descr="Screen Shot 2015-11-26 at 16.38.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00200"/>
            <a:ext cx="8115300" cy="4279900"/>
          </a:xfrm>
          <a:prstGeom prst="rect">
            <a:avLst/>
          </a:prstGeom>
        </p:spPr>
      </p:pic>
      <p:sp>
        <p:nvSpPr>
          <p:cNvPr id="5" name="Freccia destra 4"/>
          <p:cNvSpPr/>
          <p:nvPr/>
        </p:nvSpPr>
        <p:spPr>
          <a:xfrm rot="16200000">
            <a:off x="5600700" y="5753100"/>
            <a:ext cx="457200" cy="228600"/>
          </a:xfrm>
          <a:prstGeom prst="right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127971410"/>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Screen Shot 2015-11-26 at 16.42.25.png"/>
          <p:cNvPicPr>
            <a:picLocks noChangeAspect="1"/>
          </p:cNvPicPr>
          <p:nvPr/>
        </p:nvPicPr>
        <p:blipFill rotWithShape="1">
          <a:blip r:embed="rId2">
            <a:extLst>
              <a:ext uri="{28A0092B-C50C-407E-A947-70E740481C1C}">
                <a14:useLocalDpi xmlns:a14="http://schemas.microsoft.com/office/drawing/2010/main" val="0"/>
              </a:ext>
            </a:extLst>
          </a:blip>
          <a:srcRect l="19582" t="2684" r="19375" b="3796"/>
          <a:stretch/>
        </p:blipFill>
        <p:spPr>
          <a:xfrm>
            <a:off x="1222937" y="1085759"/>
            <a:ext cx="6698126" cy="5772241"/>
          </a:xfrm>
          <a:prstGeom prst="rect">
            <a:avLst/>
          </a:prstGeom>
        </p:spPr>
      </p:pic>
      <p:sp>
        <p:nvSpPr>
          <p:cNvPr id="2" name="Titolo 1"/>
          <p:cNvSpPr>
            <a:spLocks noGrp="1"/>
          </p:cNvSpPr>
          <p:nvPr>
            <p:ph type="title"/>
          </p:nvPr>
        </p:nvSpPr>
        <p:spPr/>
        <p:txBody>
          <a:bodyPr/>
          <a:lstStyle/>
          <a:p>
            <a:r>
              <a:rPr lang="en-US" dirty="0"/>
              <a:t>Navigating Med Sea Products in CMEMS Online Catalog</a:t>
            </a:r>
            <a:endParaRPr lang="it-IT" dirty="0"/>
          </a:p>
        </p:txBody>
      </p:sp>
      <p:sp>
        <p:nvSpPr>
          <p:cNvPr id="5" name="Freccia destra 4"/>
          <p:cNvSpPr/>
          <p:nvPr/>
        </p:nvSpPr>
        <p:spPr>
          <a:xfrm rot="5400000">
            <a:off x="3543300" y="3086100"/>
            <a:ext cx="457200" cy="228600"/>
          </a:xfrm>
          <a:prstGeom prst="right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0676690"/>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reen Shot 2015-11-26 at 16.45.06.png"/>
          <p:cNvPicPr>
            <a:picLocks noChangeAspect="1"/>
          </p:cNvPicPr>
          <p:nvPr/>
        </p:nvPicPr>
        <p:blipFill rotWithShape="1">
          <a:blip r:embed="rId2">
            <a:extLst>
              <a:ext uri="{28A0092B-C50C-407E-A947-70E740481C1C}">
                <a14:useLocalDpi xmlns:a14="http://schemas.microsoft.com/office/drawing/2010/main" val="0"/>
              </a:ext>
            </a:extLst>
          </a:blip>
          <a:srcRect l="19444" t="2435" r="19290" b="3875"/>
          <a:stretch/>
        </p:blipFill>
        <p:spPr>
          <a:xfrm>
            <a:off x="1222937" y="1075266"/>
            <a:ext cx="6722533" cy="5782734"/>
          </a:xfrm>
          <a:prstGeom prst="rect">
            <a:avLst/>
          </a:prstGeom>
        </p:spPr>
      </p:pic>
      <p:sp>
        <p:nvSpPr>
          <p:cNvPr id="2" name="Titolo 1"/>
          <p:cNvSpPr>
            <a:spLocks noGrp="1"/>
          </p:cNvSpPr>
          <p:nvPr>
            <p:ph type="title"/>
          </p:nvPr>
        </p:nvSpPr>
        <p:spPr/>
        <p:txBody>
          <a:bodyPr/>
          <a:lstStyle/>
          <a:p>
            <a:r>
              <a:rPr lang="en-US" dirty="0"/>
              <a:t>Navigating Med Sea Products in CMEMS Online Catalog</a:t>
            </a:r>
            <a:endParaRPr lang="it-IT" dirty="0"/>
          </a:p>
        </p:txBody>
      </p:sp>
      <p:sp>
        <p:nvSpPr>
          <p:cNvPr id="5" name="Freccia destra 4"/>
          <p:cNvSpPr/>
          <p:nvPr/>
        </p:nvSpPr>
        <p:spPr>
          <a:xfrm rot="10800000">
            <a:off x="6934200" y="2878666"/>
            <a:ext cx="457200" cy="228600"/>
          </a:xfrm>
          <a:prstGeom prst="right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5927741"/>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Screen Shot 2015-11-26 at 16.42.25.png"/>
          <p:cNvPicPr>
            <a:picLocks noChangeAspect="1"/>
          </p:cNvPicPr>
          <p:nvPr/>
        </p:nvPicPr>
        <p:blipFill rotWithShape="1">
          <a:blip r:embed="rId2">
            <a:extLst>
              <a:ext uri="{28A0092B-C50C-407E-A947-70E740481C1C}">
                <a14:useLocalDpi xmlns:a14="http://schemas.microsoft.com/office/drawing/2010/main" val="0"/>
              </a:ext>
            </a:extLst>
          </a:blip>
          <a:srcRect l="19582" t="2684" r="19375" b="3796"/>
          <a:stretch/>
        </p:blipFill>
        <p:spPr>
          <a:xfrm>
            <a:off x="1222937" y="1085759"/>
            <a:ext cx="6698126" cy="5772241"/>
          </a:xfrm>
          <a:prstGeom prst="rect">
            <a:avLst/>
          </a:prstGeom>
        </p:spPr>
      </p:pic>
      <p:sp>
        <p:nvSpPr>
          <p:cNvPr id="2" name="Titolo 1"/>
          <p:cNvSpPr>
            <a:spLocks noGrp="1"/>
          </p:cNvSpPr>
          <p:nvPr>
            <p:ph type="title"/>
          </p:nvPr>
        </p:nvSpPr>
        <p:spPr/>
        <p:txBody>
          <a:bodyPr/>
          <a:lstStyle/>
          <a:p>
            <a:r>
              <a:rPr lang="en-US" dirty="0"/>
              <a:t>Navigating Med Sea Products in CMEMS Online Catalog</a:t>
            </a:r>
            <a:endParaRPr lang="it-IT" dirty="0"/>
          </a:p>
        </p:txBody>
      </p:sp>
      <p:sp>
        <p:nvSpPr>
          <p:cNvPr id="5" name="Freccia destra 4"/>
          <p:cNvSpPr/>
          <p:nvPr/>
        </p:nvSpPr>
        <p:spPr>
          <a:xfrm rot="10800000">
            <a:off x="6896100" y="2861734"/>
            <a:ext cx="457200" cy="228600"/>
          </a:xfrm>
          <a:prstGeom prst="right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98722578"/>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2324100" y="0"/>
            <a:ext cx="4495800" cy="1141413"/>
          </a:xfrm>
        </p:spPr>
        <p:txBody>
          <a:bodyPr/>
          <a:lstStyle/>
          <a:p>
            <a:r>
              <a:rPr lang="en-GB" dirty="0" smtClean="0"/>
              <a:t>OCTAC Products</a:t>
            </a:r>
            <a:endParaRPr lang="en-GB" b="1" dirty="0"/>
          </a:p>
        </p:txBody>
      </p:sp>
      <p:sp>
        <p:nvSpPr>
          <p:cNvPr id="6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ttangolo 2"/>
          <p:cNvSpPr/>
          <p:nvPr/>
        </p:nvSpPr>
        <p:spPr>
          <a:xfrm>
            <a:off x="0" y="3465863"/>
            <a:ext cx="2685351" cy="1477328"/>
          </a:xfrm>
          <a:prstGeom prst="rect">
            <a:avLst/>
          </a:prstGeom>
        </p:spPr>
        <p:txBody>
          <a:bodyPr wrap="none">
            <a:spAutoFit/>
          </a:bodyPr>
          <a:lstStyle/>
          <a:p>
            <a:pPr marL="457200" indent="-457200">
              <a:buFont typeface="Arial"/>
              <a:buChar char="•"/>
            </a:pPr>
            <a:r>
              <a:rPr lang="en-GB" sz="3000" dirty="0" smtClean="0"/>
              <a:t>Ocean Optics</a:t>
            </a:r>
          </a:p>
          <a:p>
            <a:pPr marL="914400" lvl="1" indent="-457200">
              <a:buFont typeface="Arial"/>
              <a:buChar char="•"/>
            </a:pPr>
            <a:r>
              <a:rPr lang="en-GB" sz="3000" dirty="0" smtClean="0"/>
              <a:t>R</a:t>
            </a:r>
            <a:r>
              <a:rPr lang="en-GB" sz="3000" baseline="-25000" dirty="0" smtClean="0"/>
              <a:t>rs</a:t>
            </a:r>
            <a:r>
              <a:rPr lang="en-GB" sz="3000" dirty="0" smtClean="0"/>
              <a:t> (</a:t>
            </a:r>
            <a:r>
              <a:rPr lang="en-GB" sz="3000" dirty="0" smtClean="0">
                <a:latin typeface="Symbol" charset="2"/>
                <a:cs typeface="Symbol" charset="2"/>
              </a:rPr>
              <a:t>l</a:t>
            </a:r>
            <a:r>
              <a:rPr lang="en-GB" sz="3000" dirty="0" smtClean="0"/>
              <a:t>)</a:t>
            </a:r>
          </a:p>
          <a:p>
            <a:pPr marL="914400" lvl="1" indent="-457200">
              <a:buFont typeface="Arial"/>
              <a:buChar char="•"/>
            </a:pPr>
            <a:r>
              <a:rPr lang="en-GB" sz="3000" dirty="0" smtClean="0"/>
              <a:t>K</a:t>
            </a:r>
            <a:r>
              <a:rPr lang="en-GB" sz="3000" baseline="-25000" dirty="0" smtClean="0"/>
              <a:t>d</a:t>
            </a:r>
            <a:endParaRPr lang="en-GB" sz="3000" baseline="-25000" dirty="0"/>
          </a:p>
        </p:txBody>
      </p:sp>
      <p:sp>
        <p:nvSpPr>
          <p:cNvPr id="20" name="Rettangolo 19"/>
          <p:cNvSpPr/>
          <p:nvPr/>
        </p:nvSpPr>
        <p:spPr>
          <a:xfrm>
            <a:off x="457200" y="1219200"/>
            <a:ext cx="4862554" cy="1477328"/>
          </a:xfrm>
          <a:prstGeom prst="rect">
            <a:avLst/>
          </a:prstGeom>
        </p:spPr>
        <p:txBody>
          <a:bodyPr wrap="none">
            <a:spAutoFit/>
          </a:bodyPr>
          <a:lstStyle/>
          <a:p>
            <a:r>
              <a:rPr lang="en-GB" sz="3000" dirty="0" smtClean="0"/>
              <a:t>TWO main product categories</a:t>
            </a:r>
          </a:p>
          <a:p>
            <a:pPr marL="457200" indent="-457200">
              <a:buFont typeface="Arial"/>
              <a:buChar char="•"/>
            </a:pPr>
            <a:r>
              <a:rPr lang="en-GB" sz="3000" dirty="0" smtClean="0"/>
              <a:t>Ocean Optics</a:t>
            </a:r>
          </a:p>
          <a:p>
            <a:pPr marL="457200" indent="-457200">
              <a:buFont typeface="Arial"/>
              <a:buChar char="•"/>
            </a:pPr>
            <a:r>
              <a:rPr lang="en-GB" sz="3000" dirty="0" smtClean="0"/>
              <a:t>Ocean Chlorophyll</a:t>
            </a:r>
          </a:p>
        </p:txBody>
      </p:sp>
      <p:sp>
        <p:nvSpPr>
          <p:cNvPr id="21" name="Rettangolo 20"/>
          <p:cNvSpPr/>
          <p:nvPr/>
        </p:nvSpPr>
        <p:spPr>
          <a:xfrm>
            <a:off x="2983339" y="3465863"/>
            <a:ext cx="6160661" cy="1477328"/>
          </a:xfrm>
          <a:prstGeom prst="rect">
            <a:avLst/>
          </a:prstGeom>
        </p:spPr>
        <p:txBody>
          <a:bodyPr wrap="none">
            <a:spAutoFit/>
          </a:bodyPr>
          <a:lstStyle/>
          <a:p>
            <a:pPr marL="457200" indent="-457200">
              <a:buFont typeface="Arial"/>
              <a:buChar char="•"/>
            </a:pPr>
            <a:r>
              <a:rPr lang="en-GB" sz="3000" dirty="0" smtClean="0"/>
              <a:t>Ocean Chlorophyll</a:t>
            </a:r>
          </a:p>
          <a:p>
            <a:pPr marL="914400" lvl="1" indent="-457200">
              <a:buFont typeface="Arial"/>
              <a:buChar char="•"/>
            </a:pPr>
            <a:r>
              <a:rPr lang="en-GB" sz="3000" dirty="0" smtClean="0"/>
              <a:t>Case I (no longer available in V2)</a:t>
            </a:r>
            <a:endParaRPr lang="en-GB" sz="3000" baseline="-25000" dirty="0" smtClean="0"/>
          </a:p>
          <a:p>
            <a:pPr marL="914400" lvl="1" indent="-457200">
              <a:buFont typeface="Arial"/>
              <a:buChar char="•"/>
            </a:pPr>
            <a:r>
              <a:rPr lang="en-GB" sz="3000" dirty="0" smtClean="0"/>
              <a:t>Merged Case I - Case II</a:t>
            </a:r>
            <a:endParaRPr lang="en-GB" sz="3000" baseline="-25000" dirty="0"/>
          </a:p>
        </p:txBody>
      </p:sp>
      <p:sp>
        <p:nvSpPr>
          <p:cNvPr id="7" name="Rettangolo 6"/>
          <p:cNvSpPr/>
          <p:nvPr/>
        </p:nvSpPr>
        <p:spPr>
          <a:xfrm>
            <a:off x="457200" y="5152072"/>
            <a:ext cx="8471377" cy="1015663"/>
          </a:xfrm>
          <a:prstGeom prst="rect">
            <a:avLst/>
          </a:prstGeom>
        </p:spPr>
        <p:txBody>
          <a:bodyPr wrap="none">
            <a:spAutoFit/>
          </a:bodyPr>
          <a:lstStyle/>
          <a:p>
            <a:r>
              <a:rPr lang="en-GB" sz="3000" dirty="0" smtClean="0"/>
              <a:t>Products (names or codes) may differ with respect to</a:t>
            </a:r>
          </a:p>
          <a:p>
            <a:pPr marL="457200" indent="-457200">
              <a:buFont typeface="Arial"/>
              <a:buChar char="•"/>
            </a:pPr>
            <a:r>
              <a:rPr lang="en-GB" sz="3000" dirty="0" smtClean="0"/>
              <a:t>the Timing of Release (NRT/DT or REP)</a:t>
            </a:r>
          </a:p>
        </p:txBody>
      </p:sp>
      <p:sp>
        <p:nvSpPr>
          <p:cNvPr id="8" name="Rettangolo 7"/>
          <p:cNvSpPr/>
          <p:nvPr/>
        </p:nvSpPr>
        <p:spPr>
          <a:xfrm>
            <a:off x="457200" y="2780063"/>
            <a:ext cx="8328234" cy="553998"/>
          </a:xfrm>
          <a:prstGeom prst="rect">
            <a:avLst/>
          </a:prstGeom>
        </p:spPr>
        <p:txBody>
          <a:bodyPr wrap="none">
            <a:spAutoFit/>
          </a:bodyPr>
          <a:lstStyle/>
          <a:p>
            <a:r>
              <a:rPr lang="en-GB" sz="3000" dirty="0" smtClean="0"/>
              <a:t>Products may include several datasets (Sat. sensors)</a:t>
            </a:r>
            <a:endParaRPr lang="en-GB" sz="3000" dirty="0"/>
          </a:p>
        </p:txBody>
      </p:sp>
    </p:spTree>
    <p:extLst>
      <p:ext uri="{BB962C8B-B14F-4D97-AF65-F5344CB8AC3E}">
        <p14:creationId xmlns:p14="http://schemas.microsoft.com/office/powerpoint/2010/main" val="1831917350"/>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r>
              <a:rPr lang="en-US" dirty="0" smtClean="0"/>
              <a:t>Timing of Product release</a:t>
            </a:r>
            <a:endParaRPr lang="en-US" dirty="0"/>
          </a:p>
        </p:txBody>
      </p:sp>
      <p:sp>
        <p:nvSpPr>
          <p:cNvPr id="5" name="Content Placeholder 2"/>
          <p:cNvSpPr>
            <a:spLocks noGrp="1"/>
          </p:cNvSpPr>
          <p:nvPr>
            <p:ph idx="1"/>
          </p:nvPr>
        </p:nvSpPr>
        <p:spPr>
          <a:xfrm>
            <a:off x="457200" y="1640237"/>
            <a:ext cx="8458200" cy="3084163"/>
          </a:xfrm>
        </p:spPr>
        <p:txBody>
          <a:bodyPr>
            <a:normAutofit fontScale="77500" lnSpcReduction="20000"/>
          </a:bodyPr>
          <a:lstStyle/>
          <a:p>
            <a:r>
              <a:rPr lang="en-US" dirty="0" smtClean="0"/>
              <a:t>NRT with preliminary or no ancillary data</a:t>
            </a:r>
          </a:p>
          <a:p>
            <a:pPr marL="0" indent="0" algn="ctr">
              <a:buNone/>
            </a:pPr>
            <a:r>
              <a:rPr lang="en-US" dirty="0" smtClean="0"/>
              <a:t>(same or next day)</a:t>
            </a:r>
          </a:p>
          <a:p>
            <a:pPr lvl="1"/>
            <a:endParaRPr lang="en-US" dirty="0" smtClean="0"/>
          </a:p>
          <a:p>
            <a:r>
              <a:rPr lang="en-US" dirty="0" smtClean="0"/>
              <a:t>DT with final ancillary data</a:t>
            </a:r>
          </a:p>
          <a:p>
            <a:pPr marL="0" indent="0" algn="ctr">
              <a:buNone/>
            </a:pPr>
            <a:r>
              <a:rPr lang="en-US" dirty="0" smtClean="0"/>
              <a:t>(after 5 days)</a:t>
            </a:r>
            <a:endParaRPr lang="en-US" dirty="0" smtClean="0">
              <a:solidFill>
                <a:schemeClr val="bg1">
                  <a:lumMod val="50000"/>
                </a:schemeClr>
              </a:solidFill>
            </a:endParaRPr>
          </a:p>
          <a:p>
            <a:pPr marL="355600" lvl="1" indent="0">
              <a:buNone/>
            </a:pPr>
            <a:r>
              <a:rPr lang="en-US" dirty="0">
                <a:solidFill>
                  <a:prstClr val="white">
                    <a:lumMod val="50000"/>
                  </a:prstClr>
                </a:solidFill>
              </a:rPr>
              <a:t>C</a:t>
            </a:r>
            <a:r>
              <a:rPr lang="en-US" i="1" dirty="0">
                <a:solidFill>
                  <a:prstClr val="white">
                    <a:lumMod val="50000"/>
                  </a:prstClr>
                </a:solidFill>
              </a:rPr>
              <a:t>urrently under investigation and sensible to change from April 2016</a:t>
            </a:r>
          </a:p>
          <a:p>
            <a:pPr marL="355600" lvl="1" indent="0">
              <a:buNone/>
            </a:pPr>
            <a:endParaRPr lang="en-US" dirty="0" smtClean="0"/>
          </a:p>
          <a:p>
            <a:r>
              <a:rPr lang="en-US" dirty="0" smtClean="0"/>
              <a:t>REP when improved Cal/Val affords improved products</a:t>
            </a:r>
          </a:p>
          <a:p>
            <a:pPr marL="0" indent="0" algn="ctr">
              <a:buNone/>
            </a:pPr>
            <a:r>
              <a:rPr lang="en-US" dirty="0" smtClean="0"/>
              <a:t>(once a year)</a:t>
            </a:r>
          </a:p>
          <a:p>
            <a:pPr marL="88900" lvl="1" indent="0">
              <a:buNone/>
            </a:pPr>
            <a:endParaRPr lang="en-US" dirty="0" smtClean="0"/>
          </a:p>
        </p:txBody>
      </p:sp>
      <p:pic>
        <p:nvPicPr>
          <p:cNvPr id="6" name="Immagine 2"/>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0" y="4191000"/>
            <a:ext cx="4953000" cy="2514600"/>
          </a:xfrm>
          <a:prstGeom prst="rect">
            <a:avLst/>
          </a:prstGeom>
          <a:noFill/>
        </p:spPr>
      </p:pic>
    </p:spTree>
    <p:extLst>
      <p:ext uri="{BB962C8B-B14F-4D97-AF65-F5344CB8AC3E}">
        <p14:creationId xmlns:p14="http://schemas.microsoft.com/office/powerpoint/2010/main" val="2409335985"/>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2324100" y="0"/>
            <a:ext cx="4495800" cy="1141413"/>
          </a:xfrm>
        </p:spPr>
        <p:txBody>
          <a:bodyPr/>
          <a:lstStyle/>
          <a:p>
            <a:r>
              <a:rPr lang="en-GB" dirty="0" smtClean="0"/>
              <a:t>OCTAC Products</a:t>
            </a:r>
            <a:endParaRPr lang="en-GB" b="1" dirty="0"/>
          </a:p>
        </p:txBody>
      </p:sp>
      <p:sp>
        <p:nvSpPr>
          <p:cNvPr id="67"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ttangolo 2"/>
          <p:cNvSpPr/>
          <p:nvPr/>
        </p:nvSpPr>
        <p:spPr>
          <a:xfrm>
            <a:off x="0" y="3465863"/>
            <a:ext cx="2685351" cy="1477328"/>
          </a:xfrm>
          <a:prstGeom prst="rect">
            <a:avLst/>
          </a:prstGeom>
        </p:spPr>
        <p:txBody>
          <a:bodyPr wrap="none">
            <a:spAutoFit/>
          </a:bodyPr>
          <a:lstStyle/>
          <a:p>
            <a:pPr marL="457200" indent="-457200">
              <a:buFont typeface="Arial"/>
              <a:buChar char="•"/>
            </a:pPr>
            <a:r>
              <a:rPr lang="en-GB" sz="3000" dirty="0" smtClean="0">
                <a:solidFill>
                  <a:schemeClr val="bg1">
                    <a:lumMod val="50000"/>
                  </a:schemeClr>
                </a:solidFill>
              </a:rPr>
              <a:t>Ocean Optics</a:t>
            </a:r>
          </a:p>
          <a:p>
            <a:pPr marL="914400" lvl="1" indent="-457200">
              <a:buFont typeface="Arial"/>
              <a:buChar char="•"/>
            </a:pPr>
            <a:r>
              <a:rPr lang="en-GB" sz="3000" dirty="0" smtClean="0">
                <a:solidFill>
                  <a:schemeClr val="bg1">
                    <a:lumMod val="50000"/>
                  </a:schemeClr>
                </a:solidFill>
              </a:rPr>
              <a:t>R</a:t>
            </a:r>
            <a:r>
              <a:rPr lang="en-GB" sz="3000" baseline="-25000" dirty="0" smtClean="0">
                <a:solidFill>
                  <a:schemeClr val="bg1">
                    <a:lumMod val="50000"/>
                  </a:schemeClr>
                </a:solidFill>
              </a:rPr>
              <a:t>rs</a:t>
            </a:r>
            <a:r>
              <a:rPr lang="en-GB" sz="3000" dirty="0" smtClean="0">
                <a:solidFill>
                  <a:schemeClr val="bg1">
                    <a:lumMod val="50000"/>
                  </a:schemeClr>
                </a:solidFill>
              </a:rPr>
              <a:t> (</a:t>
            </a:r>
            <a:r>
              <a:rPr lang="en-GB" sz="3000" dirty="0" smtClean="0">
                <a:solidFill>
                  <a:schemeClr val="bg1">
                    <a:lumMod val="50000"/>
                  </a:schemeClr>
                </a:solidFill>
                <a:latin typeface="Symbol" charset="2"/>
                <a:cs typeface="Symbol" charset="2"/>
              </a:rPr>
              <a:t>l</a:t>
            </a:r>
            <a:r>
              <a:rPr lang="en-GB" sz="3000" dirty="0" smtClean="0">
                <a:solidFill>
                  <a:schemeClr val="bg1">
                    <a:lumMod val="50000"/>
                  </a:schemeClr>
                </a:solidFill>
              </a:rPr>
              <a:t>)</a:t>
            </a:r>
          </a:p>
          <a:p>
            <a:pPr marL="914400" lvl="1" indent="-457200">
              <a:buFont typeface="Arial"/>
              <a:buChar char="•"/>
            </a:pPr>
            <a:r>
              <a:rPr lang="en-GB" sz="3000" dirty="0" smtClean="0">
                <a:solidFill>
                  <a:schemeClr val="bg1">
                    <a:lumMod val="50000"/>
                  </a:schemeClr>
                </a:solidFill>
              </a:rPr>
              <a:t>K</a:t>
            </a:r>
            <a:r>
              <a:rPr lang="en-GB" sz="3000" baseline="-25000" dirty="0" smtClean="0">
                <a:solidFill>
                  <a:schemeClr val="bg1">
                    <a:lumMod val="50000"/>
                  </a:schemeClr>
                </a:solidFill>
              </a:rPr>
              <a:t>d</a:t>
            </a:r>
            <a:endParaRPr lang="en-GB" sz="3000" baseline="-25000" dirty="0">
              <a:solidFill>
                <a:schemeClr val="bg1">
                  <a:lumMod val="50000"/>
                </a:schemeClr>
              </a:solidFill>
            </a:endParaRPr>
          </a:p>
        </p:txBody>
      </p:sp>
      <p:sp>
        <p:nvSpPr>
          <p:cNvPr id="20" name="Rettangolo 19"/>
          <p:cNvSpPr/>
          <p:nvPr/>
        </p:nvSpPr>
        <p:spPr>
          <a:xfrm>
            <a:off x="457200" y="1219200"/>
            <a:ext cx="4862554" cy="1477328"/>
          </a:xfrm>
          <a:prstGeom prst="rect">
            <a:avLst/>
          </a:prstGeom>
        </p:spPr>
        <p:txBody>
          <a:bodyPr wrap="none">
            <a:spAutoFit/>
          </a:bodyPr>
          <a:lstStyle/>
          <a:p>
            <a:r>
              <a:rPr lang="en-GB" sz="3000" dirty="0" smtClean="0">
                <a:solidFill>
                  <a:schemeClr val="bg1">
                    <a:lumMod val="50000"/>
                  </a:schemeClr>
                </a:solidFill>
              </a:rPr>
              <a:t>TWO main product categories</a:t>
            </a:r>
          </a:p>
          <a:p>
            <a:pPr marL="457200" indent="-457200">
              <a:buFont typeface="Arial"/>
              <a:buChar char="•"/>
            </a:pPr>
            <a:r>
              <a:rPr lang="en-GB" sz="3000" dirty="0" smtClean="0">
                <a:solidFill>
                  <a:schemeClr val="bg1">
                    <a:lumMod val="50000"/>
                  </a:schemeClr>
                </a:solidFill>
              </a:rPr>
              <a:t>Ocean Optics</a:t>
            </a:r>
          </a:p>
          <a:p>
            <a:pPr marL="457200" indent="-457200">
              <a:buFont typeface="Arial"/>
              <a:buChar char="•"/>
            </a:pPr>
            <a:r>
              <a:rPr lang="en-GB" sz="3000" dirty="0" smtClean="0">
                <a:solidFill>
                  <a:schemeClr val="bg1">
                    <a:lumMod val="50000"/>
                  </a:schemeClr>
                </a:solidFill>
              </a:rPr>
              <a:t>Ocean Chlorophyll</a:t>
            </a:r>
          </a:p>
        </p:txBody>
      </p:sp>
      <p:sp>
        <p:nvSpPr>
          <p:cNvPr id="21" name="Rettangolo 20"/>
          <p:cNvSpPr/>
          <p:nvPr/>
        </p:nvSpPr>
        <p:spPr>
          <a:xfrm>
            <a:off x="2983339" y="3465863"/>
            <a:ext cx="6160661" cy="1477328"/>
          </a:xfrm>
          <a:prstGeom prst="rect">
            <a:avLst/>
          </a:prstGeom>
        </p:spPr>
        <p:txBody>
          <a:bodyPr wrap="none">
            <a:spAutoFit/>
          </a:bodyPr>
          <a:lstStyle/>
          <a:p>
            <a:pPr marL="457200" indent="-457200">
              <a:buFont typeface="Arial"/>
              <a:buChar char="•"/>
            </a:pPr>
            <a:r>
              <a:rPr lang="en-GB" sz="3000" dirty="0" smtClean="0">
                <a:solidFill>
                  <a:schemeClr val="bg1">
                    <a:lumMod val="50000"/>
                  </a:schemeClr>
                </a:solidFill>
              </a:rPr>
              <a:t>Ocean Chlorophyll</a:t>
            </a:r>
          </a:p>
          <a:p>
            <a:pPr marL="914400" lvl="1" indent="-457200">
              <a:buFont typeface="Arial"/>
              <a:buChar char="•"/>
            </a:pPr>
            <a:r>
              <a:rPr lang="en-GB" sz="3000" dirty="0" smtClean="0">
                <a:solidFill>
                  <a:schemeClr val="bg1">
                    <a:lumMod val="50000"/>
                  </a:schemeClr>
                </a:solidFill>
              </a:rPr>
              <a:t>Case I (no longer available in V2)</a:t>
            </a:r>
            <a:endParaRPr lang="en-GB" sz="3000" baseline="-25000" dirty="0" smtClean="0">
              <a:solidFill>
                <a:schemeClr val="bg1">
                  <a:lumMod val="50000"/>
                </a:schemeClr>
              </a:solidFill>
            </a:endParaRPr>
          </a:p>
          <a:p>
            <a:pPr marL="914400" lvl="1" indent="-457200">
              <a:buFont typeface="Arial"/>
              <a:buChar char="•"/>
            </a:pPr>
            <a:r>
              <a:rPr lang="en-GB" sz="3000" dirty="0" smtClean="0">
                <a:solidFill>
                  <a:schemeClr val="bg1">
                    <a:lumMod val="50000"/>
                  </a:schemeClr>
                </a:solidFill>
              </a:rPr>
              <a:t>Merged Case I - Case II</a:t>
            </a:r>
            <a:endParaRPr lang="en-GB" sz="3000" baseline="-25000" dirty="0">
              <a:solidFill>
                <a:schemeClr val="bg1">
                  <a:lumMod val="50000"/>
                </a:schemeClr>
              </a:solidFill>
            </a:endParaRPr>
          </a:p>
        </p:txBody>
      </p:sp>
      <p:sp>
        <p:nvSpPr>
          <p:cNvPr id="7" name="Rettangolo 6"/>
          <p:cNvSpPr/>
          <p:nvPr/>
        </p:nvSpPr>
        <p:spPr>
          <a:xfrm>
            <a:off x="457200" y="5152072"/>
            <a:ext cx="8471377" cy="1477328"/>
          </a:xfrm>
          <a:prstGeom prst="rect">
            <a:avLst/>
          </a:prstGeom>
        </p:spPr>
        <p:txBody>
          <a:bodyPr wrap="none">
            <a:spAutoFit/>
          </a:bodyPr>
          <a:lstStyle/>
          <a:p>
            <a:r>
              <a:rPr lang="en-GB" sz="3000" dirty="0" smtClean="0"/>
              <a:t>Products </a:t>
            </a:r>
            <a:r>
              <a:rPr lang="en-GB" sz="3000" dirty="0"/>
              <a:t>(names or codes) may </a:t>
            </a:r>
            <a:r>
              <a:rPr lang="en-GB" sz="3000" dirty="0" smtClean="0"/>
              <a:t>differ with respect to</a:t>
            </a:r>
          </a:p>
          <a:p>
            <a:pPr marL="457200" indent="-457200">
              <a:buFont typeface="Arial"/>
              <a:buChar char="•"/>
            </a:pPr>
            <a:r>
              <a:rPr lang="en-GB" sz="3000" dirty="0" smtClean="0">
                <a:solidFill>
                  <a:schemeClr val="bg1">
                    <a:lumMod val="50000"/>
                  </a:schemeClr>
                </a:solidFill>
              </a:rPr>
              <a:t>the Timing of Release (NRT/DT or REP)</a:t>
            </a:r>
          </a:p>
          <a:p>
            <a:pPr marL="457200" indent="-457200">
              <a:buFont typeface="Arial"/>
              <a:buChar char="•"/>
            </a:pPr>
            <a:r>
              <a:rPr lang="en-GB" sz="3000" dirty="0" smtClean="0"/>
              <a:t>Processing Level (L3 or L4)</a:t>
            </a:r>
            <a:endParaRPr lang="en-GB" sz="3000" dirty="0"/>
          </a:p>
        </p:txBody>
      </p:sp>
      <p:sp>
        <p:nvSpPr>
          <p:cNvPr id="8" name="Rettangolo 7"/>
          <p:cNvSpPr/>
          <p:nvPr/>
        </p:nvSpPr>
        <p:spPr>
          <a:xfrm>
            <a:off x="457200" y="2780063"/>
            <a:ext cx="8328234" cy="553998"/>
          </a:xfrm>
          <a:prstGeom prst="rect">
            <a:avLst/>
          </a:prstGeom>
        </p:spPr>
        <p:txBody>
          <a:bodyPr wrap="none">
            <a:spAutoFit/>
          </a:bodyPr>
          <a:lstStyle/>
          <a:p>
            <a:r>
              <a:rPr lang="en-GB" sz="3000" dirty="0" smtClean="0">
                <a:solidFill>
                  <a:schemeClr val="bg1">
                    <a:lumMod val="50000"/>
                  </a:schemeClr>
                </a:solidFill>
              </a:rPr>
              <a:t>Products may include several datasets (Sat. sensors)</a:t>
            </a:r>
            <a:endParaRPr lang="en-GB" sz="3000" dirty="0">
              <a:solidFill>
                <a:schemeClr val="bg1">
                  <a:lumMod val="50000"/>
                </a:schemeClr>
              </a:solidFill>
            </a:endParaRPr>
          </a:p>
        </p:txBody>
      </p:sp>
    </p:spTree>
    <p:extLst>
      <p:ext uri="{BB962C8B-B14F-4D97-AF65-F5344CB8AC3E}">
        <p14:creationId xmlns:p14="http://schemas.microsoft.com/office/powerpoint/2010/main" val="1919059522"/>
      </p:ext>
    </p:extLst>
  </p:cSld>
  <p:clrMapOvr>
    <a:masterClrMapping/>
  </p:clrMapOvr>
  <p:transition xmlns:p14="http://schemas.microsoft.com/office/powerpoint/2010/main" spd="slow">
    <p:wipe dir="d"/>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3.xml><?xml version="1.0" encoding="utf-8"?>
<p:tagLst xmlns:a="http://schemas.openxmlformats.org/drawingml/2006/main" xmlns:r="http://schemas.openxmlformats.org/officeDocument/2006/relationships" xmlns:p="http://schemas.openxmlformats.org/presentationml/2006/main">
  <p:tag name="DVSHAPEID" val="0uhWvCQomImT50qU5y4Znw"/>
</p:tagLst>
</file>

<file path=ppt/theme/theme1.xml><?xml version="1.0" encoding="utf-8"?>
<a:theme xmlns:a="http://schemas.openxmlformats.org/drawingml/2006/main" name="Training New Employe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Training New Employees.potx</Template>
  <TotalTime>0</TotalTime>
  <Words>1812</Words>
  <Application>Microsoft Macintosh PowerPoint</Application>
  <PresentationFormat>Presentazione su schermo (4:3)</PresentationFormat>
  <Paragraphs>328</Paragraphs>
  <Slides>69</Slides>
  <Notes>21</Notes>
  <HiddenSlides>2</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69</vt:i4>
      </vt:variant>
    </vt:vector>
  </HeadingPairs>
  <TitlesOfParts>
    <vt:vector size="71" baseType="lpstr">
      <vt:lpstr>Training New Employees</vt:lpstr>
      <vt:lpstr>Equation</vt:lpstr>
      <vt:lpstr>Ocean Colour Thematic Assembly Center - MED</vt:lpstr>
      <vt:lpstr>Outline</vt:lpstr>
      <vt:lpstr>OCTAC MyOcean heritage</vt:lpstr>
      <vt:lpstr>CMEMS OC TAC: Architecture evolution </vt:lpstr>
      <vt:lpstr>CMEMS OC TAC: Architecture evolution </vt:lpstr>
      <vt:lpstr>CMEMS OC TAC: Architecture evolution </vt:lpstr>
      <vt:lpstr>OCTAC Products</vt:lpstr>
      <vt:lpstr>Timing of Product release</vt:lpstr>
      <vt:lpstr>OCTAC Products</vt:lpstr>
      <vt:lpstr>Processing Levels</vt:lpstr>
      <vt:lpstr>OC Basic Info</vt:lpstr>
      <vt:lpstr>OC Basic Info</vt:lpstr>
      <vt:lpstr>OC Basic Info</vt:lpstr>
      <vt:lpstr>OC Basic Info</vt:lpstr>
      <vt:lpstr>OC Basic Info</vt:lpstr>
      <vt:lpstr>OC Basic Info</vt:lpstr>
      <vt:lpstr>OC Basic Info</vt:lpstr>
      <vt:lpstr>OC Basic Info</vt:lpstr>
      <vt:lpstr>OC Basic Info</vt:lpstr>
      <vt:lpstr>OC Basic Info</vt:lpstr>
      <vt:lpstr>OC Basic Info</vt:lpstr>
      <vt:lpstr>OC Basic Info</vt:lpstr>
      <vt:lpstr>OC Basic Info</vt:lpstr>
      <vt:lpstr>OC Basic Info</vt:lpstr>
      <vt:lpstr>OC Basic Info</vt:lpstr>
      <vt:lpstr>OC Basic Info</vt:lpstr>
      <vt:lpstr>OC Basic Info</vt:lpstr>
      <vt:lpstr>OC Basic Info</vt:lpstr>
      <vt:lpstr>Chlorophyll</vt:lpstr>
      <vt:lpstr>Chlorophyll</vt:lpstr>
      <vt:lpstr>Chlorophyll</vt:lpstr>
      <vt:lpstr>Chlorophyll</vt:lpstr>
      <vt:lpstr>Chlorophyll</vt:lpstr>
      <vt:lpstr>MedOC in situ dataset</vt:lpstr>
      <vt:lpstr>MedOC in situ dataset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http://marine.copernicus.eu </vt:lpstr>
      <vt:lpstr>Presentazione di PowerPoint</vt:lpstr>
      <vt:lpstr>Panoply MAP config</vt:lpstr>
      <vt:lpstr>Navigating Med Sea Products in CMEMS Online Catalog</vt:lpstr>
      <vt:lpstr>Navigating Med Sea Products in CMEMS Online Catalog</vt:lpstr>
      <vt:lpstr>Navigating Med Sea Products in CMEMS Online Catalog</vt:lpstr>
      <vt:lpstr>Navigating Med Sea Products in CMEMS Online Catalog</vt:lpstr>
      <vt:lpstr>Navigating Med Sea Products in CMEMS Online Catalog</vt:lpstr>
      <vt:lpstr>Navigating Med Sea Products in CMEMS Online Catalog</vt:lpstr>
      <vt:lpstr>Navigating Med Sea Products in CMEMS Online Catalog</vt:lpstr>
      <vt:lpstr>Navigating Med Sea Products in CMEMS Online Catalog</vt:lpstr>
      <vt:lpstr>Navigating Med Sea Products in CMEMS Online Catalog</vt:lpstr>
      <vt:lpstr>Navigating Med Sea Products in CMEMS Online Catalog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2010-02-01T21:33:28Z</dcterms:created>
  <dcterms:modified xsi:type="dcterms:W3CDTF">2015-12-09T14:33:38Z</dcterms:modified>
</cp:coreProperties>
</file>