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74" r:id="rId2"/>
    <p:sldId id="606" r:id="rId3"/>
    <p:sldId id="672" r:id="rId4"/>
    <p:sldId id="674" r:id="rId5"/>
    <p:sldId id="716" r:id="rId6"/>
    <p:sldId id="731" r:id="rId7"/>
    <p:sldId id="728" r:id="rId8"/>
    <p:sldId id="729" r:id="rId9"/>
    <p:sldId id="730" r:id="rId10"/>
    <p:sldId id="727" r:id="rId11"/>
    <p:sldId id="686" r:id="rId12"/>
    <p:sldId id="721" r:id="rId13"/>
    <p:sldId id="593" r:id="rId14"/>
    <p:sldId id="732" r:id="rId1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1C1"/>
    <a:srgbClr val="00C700"/>
    <a:srgbClr val="0F4984"/>
    <a:srgbClr val="1C1EEA"/>
    <a:srgbClr val="FF6600"/>
    <a:srgbClr val="00FF00"/>
    <a:srgbClr val="EC383F"/>
    <a:srgbClr val="084712"/>
    <a:srgbClr val="052D0B"/>
    <a:srgbClr val="FFF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1" autoAdjust="0"/>
  </p:normalViewPr>
  <p:slideViewPr>
    <p:cSldViewPr>
      <p:cViewPr>
        <p:scale>
          <a:sx n="100" d="100"/>
          <a:sy n="100" d="100"/>
        </p:scale>
        <p:origin x="396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2E04C2-59CB-1647-97B0-E7A70F9DF0B5}" type="datetime1">
              <a:rPr lang="en-US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9F4556-4EB5-CD42-ACD9-3EE8F7089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05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73A1E-242E-8548-A240-05773E1D800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1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0F88E74-2679-634C-8341-E30D335E3D5A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3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 on the order of 10^-4, 10^-5 in 555 in </a:t>
            </a:r>
            <a:r>
              <a:rPr lang="en-US" dirty="0" err="1" smtClean="0"/>
              <a:t>Rrs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7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VIIRS is now consistent with</a:t>
            </a:r>
            <a:r>
              <a:rPr lang="en-US" baseline="0" dirty="0" smtClean="0"/>
              <a:t> historical norms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3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37BB-4D0D-BC45-8C1D-F818A35E9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973D-0AED-B541-99FD-B2D710EB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6E6F-8310-464B-BD68-E97E72A7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7C08-BB9B-274F-A80A-A0B33D9BC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7C31-F332-1049-902C-47AA0811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EB7E-315E-E748-B270-13231E94C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3E82-2B91-2248-941D-B5DF73C0C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316D-4929-9640-93C4-B6C2B5221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FDDB-5B28-314E-8672-11810456D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10D5-3D01-B947-87F4-00949A4D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85B7-553D-7049-A116-85D53D15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FF70-B679-1E4B-A7A3-E68496B86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7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8037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4A359D-EB11-814C-8AE4-B5D9DE772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F498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847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24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19050">
            <a:solidFill>
              <a:srgbClr val="08471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685800" y="5334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 dirty="0"/>
              <a:t>NASA </a:t>
            </a:r>
            <a:r>
              <a:rPr lang="en-US" sz="3600" dirty="0" smtClean="0"/>
              <a:t>OBPG Update</a:t>
            </a:r>
          </a:p>
          <a:p>
            <a:pPr algn="ctr"/>
            <a:r>
              <a:rPr lang="en-US" sz="3600" dirty="0" smtClean="0"/>
              <a:t>Multi</a:t>
            </a:r>
            <a:r>
              <a:rPr lang="en-US" sz="3600" dirty="0"/>
              <a:t>-Mission Ocean Color Processing 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267200" y="5715000"/>
            <a:ext cx="4191000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OC-CCI Meeting</a:t>
            </a: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sz="1400" dirty="0" smtClean="0"/>
              <a:t>23-25 Nov 2015, Plymouth, England</a:t>
            </a:r>
            <a:endParaRPr lang="en-US" sz="1400" dirty="0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382641" y="2895600"/>
            <a:ext cx="54937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/>
              <a:t>Bryan </a:t>
            </a:r>
            <a:r>
              <a:rPr lang="en-US" sz="2800" dirty="0" smtClean="0"/>
              <a:t>Franz</a:t>
            </a:r>
          </a:p>
          <a:p>
            <a:pPr algn="ctr">
              <a:spcAft>
                <a:spcPts val="1200"/>
              </a:spcAft>
            </a:pPr>
            <a:r>
              <a:rPr lang="en-US" sz="2000" dirty="0" smtClean="0"/>
              <a:t>and the</a:t>
            </a:r>
            <a:endParaRPr lang="en-US" sz="2000" dirty="0"/>
          </a:p>
          <a:p>
            <a:pPr algn="ctr"/>
            <a:r>
              <a:rPr lang="en-US" sz="2800" dirty="0" smtClean="0"/>
              <a:t>Ocean Biology Processing Group</a:t>
            </a:r>
          </a:p>
          <a:p>
            <a:pPr algn="ctr"/>
            <a:r>
              <a:rPr lang="en-US" sz="2400" dirty="0" smtClean="0"/>
              <a:t>NASA Goddard Space Flight Center</a:t>
            </a:r>
            <a:endParaRPr lang="en-US" sz="2400" dirty="0"/>
          </a:p>
        </p:txBody>
      </p:sp>
      <p:pic>
        <p:nvPicPr>
          <p:cNvPr id="16390" name="Picture 5" descr="seawifs_globe_weta.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510D5-3D01-B947-87F4-00949A4D8F1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2014.0m_olig_angstr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63659"/>
            <a:ext cx="3438144" cy="2578608"/>
          </a:xfrm>
          <a:prstGeom prst="rect">
            <a:avLst/>
          </a:prstGeom>
        </p:spPr>
      </p:pic>
      <p:pic>
        <p:nvPicPr>
          <p:cNvPr id="8" name="Picture 7" descr="sr2014.0m_olig_Rrs_5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64620"/>
            <a:ext cx="3438144" cy="2578608"/>
          </a:xfrm>
          <a:prstGeom prst="rect">
            <a:avLst/>
          </a:prstGeom>
        </p:spPr>
      </p:pic>
      <p:pic>
        <p:nvPicPr>
          <p:cNvPr id="11" name="Picture 10" descr="sr2014.0m_olig_chlor_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63659"/>
            <a:ext cx="3438144" cy="2578608"/>
          </a:xfrm>
          <a:prstGeom prst="rect">
            <a:avLst/>
          </a:prstGeom>
        </p:spPr>
      </p:pic>
      <p:pic>
        <p:nvPicPr>
          <p:cNvPr id="27" name="Picture 26" descr="sr2014.0m_olig_Rrs_44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64620"/>
            <a:ext cx="3438144" cy="25786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dirty="0" err="1" smtClean="0"/>
              <a:t>SeaWiFS</a:t>
            </a:r>
            <a:r>
              <a:rPr lang="en-US" dirty="0" smtClean="0"/>
              <a:t> </a:t>
            </a:r>
            <a:r>
              <a:rPr lang="en-US" dirty="0"/>
              <a:t>R2014.0 Proposed Recalibration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000000"/>
                </a:solidFill>
              </a:rPr>
              <a:t>sub-count dark-offset changes determined from </a:t>
            </a:r>
            <a:r>
              <a:rPr lang="en-US" sz="2000" dirty="0" err="1" smtClean="0">
                <a:solidFill>
                  <a:srgbClr val="000000"/>
                </a:solidFill>
              </a:rPr>
              <a:t>intergain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4856" y="941136"/>
            <a:ext cx="2667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2D0B"/>
                </a:solidFill>
              </a:rPr>
              <a:t>Angstrom</a:t>
            </a:r>
            <a:endParaRPr lang="en-US" dirty="0">
              <a:solidFill>
                <a:srgbClr val="052D0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2456" y="941136"/>
            <a:ext cx="2667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2D0B"/>
                </a:solidFill>
              </a:rPr>
              <a:t>Chlorophyll</a:t>
            </a:r>
            <a:endParaRPr lang="en-US" dirty="0">
              <a:solidFill>
                <a:srgbClr val="052D0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4856" y="3637214"/>
            <a:ext cx="2667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52D0B"/>
                </a:solidFill>
              </a:rPr>
              <a:t>Rrs</a:t>
            </a:r>
            <a:r>
              <a:rPr lang="en-US" dirty="0" smtClean="0">
                <a:solidFill>
                  <a:srgbClr val="052D0B"/>
                </a:solidFill>
              </a:rPr>
              <a:t>(555)</a:t>
            </a:r>
            <a:endParaRPr lang="en-US" dirty="0">
              <a:solidFill>
                <a:srgbClr val="052D0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2456" y="3637214"/>
            <a:ext cx="2667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52D0B"/>
                </a:solidFill>
              </a:rPr>
              <a:t>Rrs</a:t>
            </a:r>
            <a:r>
              <a:rPr lang="en-US" dirty="0" smtClean="0">
                <a:solidFill>
                  <a:srgbClr val="052D0B"/>
                </a:solidFill>
              </a:rPr>
              <a:t>(443)</a:t>
            </a:r>
            <a:endParaRPr lang="en-US" dirty="0">
              <a:solidFill>
                <a:srgbClr val="052D0B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15056" y="1295400"/>
            <a:ext cx="0" cy="487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72656" y="1295400"/>
            <a:ext cx="0" cy="487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14856" y="6324600"/>
            <a:ext cx="2667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72456" y="6324600"/>
            <a:ext cx="2667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811346" y="3568688"/>
            <a:ext cx="4746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global mean clear-water </a:t>
            </a:r>
            <a:r>
              <a:rPr lang="en-US" sz="2000" dirty="0"/>
              <a:t>anomaly </a:t>
            </a:r>
            <a:r>
              <a:rPr lang="en-US" sz="2000" dirty="0" smtClean="0"/>
              <a:t>trends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52222" y="4086578"/>
            <a:ext cx="2590800" cy="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57867" y="6067778"/>
            <a:ext cx="2590800" cy="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09822" y="4820356"/>
            <a:ext cx="2590800" cy="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15467" y="5342466"/>
            <a:ext cx="2590800" cy="0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75840" y="4081046"/>
            <a:ext cx="715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+3e-4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7337" y="5715000"/>
            <a:ext cx="663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</a:t>
            </a:r>
            <a:r>
              <a:rPr lang="en-US" dirty="0" smtClean="0">
                <a:solidFill>
                  <a:srgbClr val="008000"/>
                </a:solidFill>
              </a:rPr>
              <a:t>3e-4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33440" y="4504492"/>
            <a:ext cx="715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+3e-4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84937" y="5300246"/>
            <a:ext cx="663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</a:t>
            </a:r>
            <a:r>
              <a:rPr lang="en-US" dirty="0" smtClean="0">
                <a:solidFill>
                  <a:srgbClr val="008000"/>
                </a:solidFill>
              </a:rPr>
              <a:t>3e-4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8FDDB-5B28-314E-8672-11810456DC4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2014.0m_ar2014.0m_mr2012.1m_vr2014.0m_eqsst_chlor_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229600" cy="2743200"/>
          </a:xfrm>
          <a:prstGeom prst="rect">
            <a:avLst/>
          </a:prstGeom>
        </p:spPr>
      </p:pic>
      <p:pic>
        <p:nvPicPr>
          <p:cNvPr id="4" name="Picture 3" descr="sr2014.0m_ar2014.0m_mr2012.1m_vr2014.0m_eqsst_chlor_a_anomaly_me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8229600" cy="2743200"/>
          </a:xfrm>
          <a:prstGeom prst="rect">
            <a:avLst/>
          </a:prstGeom>
        </p:spPr>
      </p:pic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Global Mid-Latitude (+/- 40°) 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Chlorophyll Time-Series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34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6900C0E-922B-DE4E-972B-1002AF8AACC5}" type="slidenum">
              <a:rPr lang="en-US" sz="1400">
                <a:solidFill>
                  <a:srgbClr val="000000"/>
                </a:solidFill>
              </a:rPr>
              <a:pPr/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431" name="TextBox 7"/>
          <p:cNvSpPr txBox="1">
            <a:spLocks noChangeArrowheads="1"/>
          </p:cNvSpPr>
          <p:nvPr/>
        </p:nvSpPr>
        <p:spPr bwMode="auto">
          <a:xfrm>
            <a:off x="1296988" y="5715000"/>
            <a:ext cx="1158875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cs typeface="Arial" charset="0"/>
              </a:rPr>
              <a:t>SeaWiFS</a:t>
            </a:r>
          </a:p>
        </p:txBody>
      </p:sp>
      <p:sp>
        <p:nvSpPr>
          <p:cNvPr id="103432" name="TextBox 8"/>
          <p:cNvSpPr txBox="1">
            <a:spLocks noChangeArrowheads="1"/>
          </p:cNvSpPr>
          <p:nvPr/>
        </p:nvSpPr>
        <p:spPr bwMode="auto">
          <a:xfrm>
            <a:off x="3584575" y="5715000"/>
            <a:ext cx="1095375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  <a:cs typeface="Arial" charset="0"/>
              </a:rPr>
              <a:t>MODISA</a:t>
            </a:r>
          </a:p>
        </p:txBody>
      </p:sp>
      <p:sp>
        <p:nvSpPr>
          <p:cNvPr id="103433" name="TextBox 13"/>
          <p:cNvSpPr txBox="1">
            <a:spLocks noChangeArrowheads="1"/>
          </p:cNvSpPr>
          <p:nvPr/>
        </p:nvSpPr>
        <p:spPr bwMode="auto">
          <a:xfrm>
            <a:off x="4808538" y="5715000"/>
            <a:ext cx="1468437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cs typeface="Arial" charset="0"/>
              </a:rPr>
              <a:t>NASA VIIRS</a:t>
            </a:r>
          </a:p>
        </p:txBody>
      </p:sp>
      <p:sp>
        <p:nvSpPr>
          <p:cNvPr id="103434" name="TextBox 15"/>
          <p:cNvSpPr txBox="1">
            <a:spLocks noChangeArrowheads="1"/>
          </p:cNvSpPr>
          <p:nvPr/>
        </p:nvSpPr>
        <p:spPr bwMode="auto">
          <a:xfrm>
            <a:off x="2625725" y="5721350"/>
            <a:ext cx="835025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4F210F"/>
                </a:solidFill>
                <a:cs typeface="Arial" charset="0"/>
              </a:rPr>
              <a:t>MERIS</a:t>
            </a:r>
          </a:p>
        </p:txBody>
      </p:sp>
      <p:sp>
        <p:nvSpPr>
          <p:cNvPr id="103435" name="TextBox 16"/>
          <p:cNvSpPr txBox="1">
            <a:spLocks noChangeArrowheads="1"/>
          </p:cNvSpPr>
          <p:nvPr/>
        </p:nvSpPr>
        <p:spPr bwMode="auto">
          <a:xfrm>
            <a:off x="1290638" y="2752725"/>
            <a:ext cx="115887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dirty="0" err="1">
                <a:solidFill>
                  <a:srgbClr val="000000"/>
                </a:solidFill>
                <a:cs typeface="Arial" charset="0"/>
              </a:rPr>
              <a:t>SeaWiFS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436" name="TextBox 17"/>
          <p:cNvSpPr txBox="1">
            <a:spLocks noChangeArrowheads="1"/>
          </p:cNvSpPr>
          <p:nvPr/>
        </p:nvSpPr>
        <p:spPr bwMode="auto">
          <a:xfrm>
            <a:off x="3578225" y="2752725"/>
            <a:ext cx="109537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  <a:cs typeface="Arial" charset="0"/>
              </a:rPr>
              <a:t>MODISA</a:t>
            </a:r>
          </a:p>
        </p:txBody>
      </p:sp>
      <p:sp>
        <p:nvSpPr>
          <p:cNvPr id="103437" name="TextBox 18"/>
          <p:cNvSpPr txBox="1">
            <a:spLocks noChangeArrowheads="1"/>
          </p:cNvSpPr>
          <p:nvPr/>
        </p:nvSpPr>
        <p:spPr bwMode="auto">
          <a:xfrm>
            <a:off x="4802188" y="2752725"/>
            <a:ext cx="1468437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cs typeface="Arial" charset="0"/>
              </a:rPr>
              <a:t>NASA VIIRS</a:t>
            </a:r>
          </a:p>
        </p:txBody>
      </p:sp>
      <p:sp>
        <p:nvSpPr>
          <p:cNvPr id="103438" name="TextBox 19"/>
          <p:cNvSpPr txBox="1">
            <a:spLocks noChangeArrowheads="1"/>
          </p:cNvSpPr>
          <p:nvPr/>
        </p:nvSpPr>
        <p:spPr bwMode="auto">
          <a:xfrm>
            <a:off x="2619375" y="2760663"/>
            <a:ext cx="835025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4F210F"/>
                </a:solidFill>
                <a:cs typeface="Arial" charset="0"/>
              </a:rPr>
              <a:t>MERIS</a:t>
            </a:r>
          </a:p>
        </p:txBody>
      </p:sp>
      <p:sp>
        <p:nvSpPr>
          <p:cNvPr id="103441" name="TextBox 22"/>
          <p:cNvSpPr txBox="1">
            <a:spLocks noChangeArrowheads="1"/>
          </p:cNvSpPr>
          <p:nvPr/>
        </p:nvSpPr>
        <p:spPr bwMode="auto">
          <a:xfrm>
            <a:off x="1920875" y="4267200"/>
            <a:ext cx="287655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dirty="0">
                <a:solidFill>
                  <a:srgbClr val="084712"/>
                </a:solidFill>
                <a:cs typeface="Arial" charset="0"/>
              </a:rPr>
              <a:t>Multivariate Enso Index (MEI)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676400" y="4467225"/>
            <a:ext cx="304800" cy="457200"/>
          </a:xfrm>
          <a:prstGeom prst="straightConnector1">
            <a:avLst/>
          </a:prstGeom>
          <a:ln>
            <a:solidFill>
              <a:srgbClr val="0847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6800" y="3733800"/>
            <a:ext cx="5044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Anomaly Relative to Mean Seasonal Cycle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3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9600" cy="639763"/>
          </a:xfrm>
        </p:spPr>
        <p:txBody>
          <a:bodyPr/>
          <a:lstStyle/>
          <a:p>
            <a:r>
              <a:rPr lang="en-US" dirty="0" smtClean="0"/>
              <a:t>VIIRS Level-1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25779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NASA is in the process of redeveloping the VIIRS Level-0 to Level-1 and GEO process (multi-disciplinary working group formed).</a:t>
            </a:r>
          </a:p>
          <a:p>
            <a:endParaRPr lang="en-US" sz="1000" b="1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Motivations are to: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switch data source from NOAA IDPS to NASA EDOS (like MODIS)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increase granule size (from 86-sec) and reduce number of files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provide a more flexible and efficient file format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include a Level-1A product for distribution of </a:t>
            </a:r>
            <a:r>
              <a:rPr lang="en-US" dirty="0" err="1" smtClean="0">
                <a:solidFill>
                  <a:srgbClr val="000000"/>
                </a:solidFill>
              </a:rPr>
              <a:t>uncalibrated</a:t>
            </a:r>
            <a:r>
              <a:rPr lang="en-US" dirty="0" smtClean="0">
                <a:solidFill>
                  <a:srgbClr val="000000"/>
                </a:solidFill>
              </a:rPr>
              <a:t> radiances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 new netCDF4 format has been developed for Level-1A, Level-1B, and GEO, following CF and ISO conventions.  A 6-minute granule size has been adopted. One file per resolution, rather than one per band.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Software and data feed are in testing now, expected operational by end of year.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This will likely motivate the next VIIRS reprocessing.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00000"/>
              </a:solidFill>
            </a:endParaRPr>
          </a:p>
          <a:p>
            <a:endParaRPr lang="en-US" sz="1100" dirty="0" smtClean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47C31-F332-1049-902C-47AA08111EC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25779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R2014.0 multi-mission ocean color reprocessing underway, VIIRS, MODISA, </a:t>
            </a:r>
            <a:r>
              <a:rPr lang="en-US" dirty="0" err="1" smtClean="0">
                <a:solidFill>
                  <a:srgbClr val="000000"/>
                </a:solidFill>
              </a:rPr>
              <a:t>SeaWIFS</a:t>
            </a:r>
            <a:r>
              <a:rPr lang="en-US" dirty="0" smtClean="0">
                <a:solidFill>
                  <a:srgbClr val="000000"/>
                </a:solidFill>
              </a:rPr>
              <a:t> complete, MERIS &amp; MODIST in progress.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Significant changes were made to the </a:t>
            </a:r>
            <a:r>
              <a:rPr lang="en-US" dirty="0" err="1" smtClean="0">
                <a:solidFill>
                  <a:srgbClr val="000000"/>
                </a:solidFill>
              </a:rPr>
              <a:t>SeaWiFS</a:t>
            </a:r>
            <a:r>
              <a:rPr lang="en-US" dirty="0" smtClean="0">
                <a:solidFill>
                  <a:srgbClr val="000000"/>
                </a:solidFill>
              </a:rPr>
              <a:t> calibration, which eliminated some suspect artifacts in the time-series and resulted in improved agreement with MODIS-Aqua over the common mission.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SeaWiFS</a:t>
            </a:r>
            <a:r>
              <a:rPr lang="en-US" dirty="0">
                <a:solidFill>
                  <a:srgbClr val="000000"/>
                </a:solidFill>
              </a:rPr>
              <a:t>, MODIS-Aqua, and VIIRS </a:t>
            </a:r>
            <a:r>
              <a:rPr lang="en-US" dirty="0" err="1">
                <a:solidFill>
                  <a:srgbClr val="000000"/>
                </a:solidFill>
              </a:rPr>
              <a:t>Rrs</a:t>
            </a:r>
            <a:r>
              <a:rPr lang="en-US" dirty="0">
                <a:solidFill>
                  <a:srgbClr val="000000"/>
                </a:solidFill>
              </a:rPr>
              <a:t> and derived Chlorophyll are comparable in magnitude and spatial distribution, show a similar level of agreement with in situ validation, and show good temporal </a:t>
            </a:r>
            <a:r>
              <a:rPr lang="en-US" dirty="0" smtClean="0">
                <a:solidFill>
                  <a:srgbClr val="000000"/>
                </a:solidFill>
              </a:rPr>
              <a:t>consistency.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is expected that reprocessing of MERIS, to include updated vicarious calibration and new chlorophyll algorithm will resolve bias with other sensors in the R2014.0 data record.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00000"/>
              </a:solidFill>
            </a:endParaRPr>
          </a:p>
          <a:p>
            <a:endParaRPr lang="en-US" sz="1100" dirty="0" smtClean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47C31-F332-1049-902C-47AA08111EC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63976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47C31-F332-1049-902C-47AA08111EC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9600" cy="639763"/>
          </a:xfrm>
        </p:spPr>
        <p:txBody>
          <a:bodyPr/>
          <a:lstStyle/>
          <a:p>
            <a:r>
              <a:rPr lang="en-US" dirty="0" smtClean="0"/>
              <a:t>2014.0 Multi-Mission Ocean Color 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4582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Scope</a:t>
            </a:r>
          </a:p>
          <a:p>
            <a:pPr marL="182880" indent="-182880">
              <a:spcBef>
                <a:spcPts val="800"/>
              </a:spcBef>
            </a:pPr>
            <a:r>
              <a:rPr lang="en-US" dirty="0" smtClean="0">
                <a:solidFill>
                  <a:srgbClr val="000000"/>
                </a:solidFill>
              </a:rPr>
              <a:t>CZCS</a:t>
            </a:r>
            <a:r>
              <a:rPr lang="en-US" dirty="0">
                <a:solidFill>
                  <a:srgbClr val="000000"/>
                </a:solidFill>
              </a:rPr>
              <a:t>, OCTS, </a:t>
            </a:r>
            <a:r>
              <a:rPr lang="en-US" dirty="0" err="1">
                <a:solidFill>
                  <a:srgbClr val="000000"/>
                </a:solidFill>
              </a:rPr>
              <a:t>SeaWiFS</a:t>
            </a:r>
            <a:r>
              <a:rPr lang="en-US" dirty="0">
                <a:solidFill>
                  <a:srgbClr val="000000"/>
                </a:solidFill>
              </a:rPr>
              <a:t>, MERIS, </a:t>
            </a:r>
            <a:r>
              <a:rPr lang="en-US" dirty="0" smtClean="0">
                <a:solidFill>
                  <a:srgbClr val="000000"/>
                </a:solidFill>
              </a:rPr>
              <a:t>MODIS(A/T),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VIIRS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Motivation</a:t>
            </a:r>
          </a:p>
          <a:p>
            <a:pPr marL="274320" indent="-274320">
              <a:spcBef>
                <a:spcPts val="80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improve interoperability and sustainability of the product suite by adopting modern data formats, standards, and </a:t>
            </a:r>
            <a:r>
              <a:rPr lang="en-US" dirty="0" smtClean="0">
                <a:solidFill>
                  <a:srgbClr val="000000"/>
                </a:solidFill>
              </a:rPr>
              <a:t>conventions (netCDF4, CF and ISO conventions, etc.)</a:t>
            </a:r>
            <a:endParaRPr lang="en-US" dirty="0">
              <a:solidFill>
                <a:srgbClr val="000000"/>
              </a:solidFill>
            </a:endParaRPr>
          </a:p>
          <a:p>
            <a:pPr marL="274320" indent="-274320">
              <a:spcBef>
                <a:spcPts val="80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incorporate knowledge gained in instrument-specific radiometric calibration and updates to vicarious calibration </a:t>
            </a:r>
          </a:p>
          <a:p>
            <a:pPr marL="274320" indent="-274320">
              <a:spcBef>
                <a:spcPts val="8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incorporate </a:t>
            </a:r>
            <a:r>
              <a:rPr lang="en-US" dirty="0">
                <a:solidFill>
                  <a:srgbClr val="000000"/>
                </a:solidFill>
              </a:rPr>
              <a:t>algorithm updates and advances from community </a:t>
            </a:r>
            <a:r>
              <a:rPr lang="en-US" dirty="0" smtClean="0">
                <a:solidFill>
                  <a:srgbClr val="000000"/>
                </a:solidFill>
              </a:rPr>
              <a:t>and Mission </a:t>
            </a:r>
            <a:r>
              <a:rPr lang="en-US" dirty="0">
                <a:solidFill>
                  <a:srgbClr val="000000"/>
                </a:solidFill>
              </a:rPr>
              <a:t>Science </a:t>
            </a:r>
            <a:r>
              <a:rPr lang="en-US" dirty="0" smtClean="0">
                <a:solidFill>
                  <a:srgbClr val="000000"/>
                </a:solidFill>
              </a:rPr>
              <a:t>Teams </a:t>
            </a:r>
            <a:r>
              <a:rPr lang="en-US" dirty="0">
                <a:solidFill>
                  <a:srgbClr val="000000"/>
                </a:solidFill>
              </a:rPr>
              <a:t>developed since 2010 (last </a:t>
            </a:r>
            <a:r>
              <a:rPr lang="en-US" dirty="0" smtClean="0">
                <a:solidFill>
                  <a:srgbClr val="000000"/>
                </a:solidFill>
              </a:rPr>
              <a:t>algorithm change)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Status</a:t>
            </a:r>
            <a:endParaRPr lang="en-US" sz="2400" dirty="0"/>
          </a:p>
          <a:p>
            <a:r>
              <a:rPr lang="en-US" dirty="0" smtClean="0">
                <a:solidFill>
                  <a:srgbClr val="000000"/>
                </a:solidFill>
              </a:rPr>
              <a:t>OCTS, VIIRS, MODISA, </a:t>
            </a:r>
            <a:r>
              <a:rPr lang="en-US" dirty="0" err="1" smtClean="0">
                <a:solidFill>
                  <a:srgbClr val="000000"/>
                </a:solidFill>
              </a:rPr>
              <a:t>SeaWiFS</a:t>
            </a:r>
            <a:r>
              <a:rPr lang="en-US" dirty="0" smtClean="0">
                <a:solidFill>
                  <a:srgbClr val="000000"/>
                </a:solidFill>
              </a:rPr>
              <a:t> done, MODIST &amp; MERIS next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47C31-F332-1049-902C-47AA08111E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96900" y="1473200"/>
          <a:ext cx="7772400" cy="439420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772400"/>
              </a:tblGrid>
              <a:tr h="119841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894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78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R2014.0 </a:t>
            </a:r>
            <a:r>
              <a:rPr lang="en-US" dirty="0">
                <a:latin typeface="Arial" charset="0"/>
                <a:cs typeface="Arial" charset="0"/>
              </a:rPr>
              <a:t>Changes to OC Standard Product Suite</a:t>
            </a:r>
          </a:p>
        </p:txBody>
      </p:sp>
      <p:sp>
        <p:nvSpPr>
          <p:cNvPr id="77836" name="Content Placeholder 4"/>
          <p:cNvSpPr>
            <a:spLocks noGrp="1"/>
          </p:cNvSpPr>
          <p:nvPr>
            <p:ph sz="half" idx="4294967295"/>
          </p:nvPr>
        </p:nvSpPr>
        <p:spPr>
          <a:xfrm>
            <a:off x="584200" y="1417638"/>
            <a:ext cx="2755900" cy="4525962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R</a:t>
            </a:r>
            <a:r>
              <a:rPr lang="en-US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rs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Symbol" charset="0"/>
                <a:cs typeface="Symbol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Ångstrom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AOT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Chlorophyll 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a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K</a:t>
            </a:r>
            <a:r>
              <a:rPr lang="en-US" baseline="-25000" dirty="0" err="1">
                <a:solidFill>
                  <a:schemeClr val="tx1"/>
                </a:solidFill>
                <a:latin typeface="Arial" charset="0"/>
                <a:cs typeface="Arial" charset="0"/>
              </a:rPr>
              <a:t>d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(490)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POC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PIC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CDOM_index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PAR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nFLH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iPAR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7837" name="TextBox 13"/>
          <p:cNvSpPr txBox="1">
            <a:spLocks noChangeArrowheads="1"/>
          </p:cNvSpPr>
          <p:nvPr/>
        </p:nvSpPr>
        <p:spPr bwMode="auto">
          <a:xfrm>
            <a:off x="673100" y="990600"/>
            <a:ext cx="2436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84712"/>
                </a:solidFill>
                <a:cs typeface="Arial" charset="0"/>
              </a:rPr>
              <a:t>Level-2 OC Product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187700" y="1493838"/>
            <a:ext cx="57277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calibration updates, ancillary data updates, improved land/water masking, terrain height, other minor fixes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i="1" kern="0" dirty="0" smtClean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new </a:t>
            </a: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algorithm (Hu et al. 2012)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no change</a:t>
            </a:r>
            <a:endParaRPr lang="en-US" sz="2000" i="1" kern="0" dirty="0">
              <a:solidFill>
                <a:srgbClr val="000000"/>
              </a:solidFill>
              <a:latin typeface="Times New Roman"/>
              <a:ea typeface="Arial"/>
              <a:cs typeface="Times New Roman"/>
            </a:endParaRP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no change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updated algorithm and LUT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remove product (redundant with new IOP suite)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consolidated algorithm, minor fixes </a:t>
            </a:r>
          </a:p>
          <a:p>
            <a:pPr marL="457200" indent="-457200" defTabSz="9144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kern="0" dirty="0" smtClean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MODIS-only, flagging </a:t>
            </a: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changes (allow negatives)</a:t>
            </a:r>
            <a:endParaRPr lang="en-US" sz="2000" i="1" kern="0" dirty="0">
              <a:solidFill>
                <a:srgbClr val="FF0000"/>
              </a:solidFill>
              <a:latin typeface="Times New Roman"/>
              <a:ea typeface="Arial"/>
              <a:cs typeface="Times New Roman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i="1" kern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MODIS-only, no change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kern="0" dirty="0">
              <a:solidFill>
                <a:srgbClr val="08471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7839" name="TextBox 15"/>
          <p:cNvSpPr txBox="1">
            <a:spLocks noChangeArrowheads="1"/>
          </p:cNvSpPr>
          <p:nvPr/>
        </p:nvSpPr>
        <p:spPr bwMode="auto">
          <a:xfrm>
            <a:off x="3187700" y="990600"/>
            <a:ext cx="237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84712"/>
                </a:solidFill>
                <a:cs typeface="Arial" charset="0"/>
              </a:rPr>
              <a:t>Algorithm Changes</a:t>
            </a:r>
          </a:p>
        </p:txBody>
      </p:sp>
      <p:grpSp>
        <p:nvGrpSpPr>
          <p:cNvPr id="77840" name="Group 8"/>
          <p:cNvGrpSpPr>
            <a:grpSpLocks/>
          </p:cNvGrpSpPr>
          <p:nvPr/>
        </p:nvGrpSpPr>
        <p:grpSpPr bwMode="auto">
          <a:xfrm>
            <a:off x="547688" y="5859463"/>
            <a:ext cx="7823200" cy="765175"/>
            <a:chOff x="533400" y="5975042"/>
            <a:chExt cx="7822294" cy="764312"/>
          </a:xfrm>
        </p:grpSpPr>
        <p:sp>
          <p:nvSpPr>
            <p:cNvPr id="77842" name="Rectangle 9"/>
            <p:cNvSpPr>
              <a:spLocks noChangeArrowheads="1"/>
            </p:cNvSpPr>
            <p:nvPr/>
          </p:nvSpPr>
          <p:spPr bwMode="auto">
            <a:xfrm>
              <a:off x="533400" y="5975042"/>
              <a:ext cx="1182535" cy="42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12. IOPs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73106" y="5975042"/>
              <a:ext cx="5182588" cy="764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40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000" i="1" kern="0" dirty="0" smtClean="0">
                  <a:latin typeface="Times New Roman"/>
                  <a:ea typeface="Arial" charset="0"/>
                  <a:cs typeface="Times New Roman"/>
                </a:rPr>
                <a:t>added suite of inherent </a:t>
              </a:r>
              <a:r>
                <a:rPr lang="en-US" sz="2000" i="1" kern="0" dirty="0">
                  <a:latin typeface="Times New Roman"/>
                  <a:ea typeface="Arial" charset="0"/>
                  <a:cs typeface="Times New Roman"/>
                </a:rPr>
                <a:t>optical property products </a:t>
              </a:r>
              <a:r>
                <a:rPr lang="en-US" sz="2000" i="1" kern="0" dirty="0" smtClean="0">
                  <a:latin typeface="Times New Roman"/>
                  <a:ea typeface="Arial" charset="0"/>
                  <a:cs typeface="Times New Roman"/>
                </a:rPr>
                <a:t>from GIOP (</a:t>
              </a:r>
              <a:r>
                <a:rPr lang="en-US" sz="2000" i="1" kern="0" dirty="0" err="1">
                  <a:latin typeface="Times New Roman"/>
                  <a:ea typeface="Arial" charset="0"/>
                  <a:cs typeface="Times New Roman"/>
                </a:rPr>
                <a:t>Werdell</a:t>
              </a:r>
              <a:r>
                <a:rPr lang="en-US" sz="2000" i="1" kern="0" dirty="0">
                  <a:latin typeface="Times New Roman"/>
                  <a:ea typeface="Arial" charset="0"/>
                  <a:cs typeface="Times New Roman"/>
                </a:rPr>
                <a:t> et al. 2013)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8FDDB-5B28-314E-8672-11810456DC4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8140" y="1295400"/>
            <a:ext cx="4114800" cy="16002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OCI Chlorophyll Algorithm</a:t>
            </a:r>
            <a:br>
              <a:rPr lang="en-US" dirty="0" smtClean="0"/>
            </a:br>
            <a:r>
              <a:rPr lang="en-US" sz="2000" dirty="0" smtClean="0">
                <a:solidFill>
                  <a:srgbClr val="000000"/>
                </a:solidFill>
              </a:rPr>
              <a:t>a </a:t>
            </a:r>
            <a:r>
              <a:rPr lang="en-US" sz="2000" dirty="0" smtClean="0">
                <a:solidFill>
                  <a:schemeClr val="tx1"/>
                </a:solidFill>
              </a:rPr>
              <a:t>hybrid approach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2138680"/>
            <a:ext cx="4061460" cy="528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1477" y="1447800"/>
            <a:ext cx="23972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CI Line Height Algorithm</a:t>
            </a:r>
          </a:p>
          <a:p>
            <a:pPr algn="ctr"/>
            <a:r>
              <a:rPr lang="en-US" sz="1400" dirty="0"/>
              <a:t>b</a:t>
            </a:r>
            <a:r>
              <a:rPr lang="en-US" sz="1400" dirty="0" smtClean="0"/>
              <a:t>etter at low chlorophyll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3429000"/>
            <a:ext cx="215195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Chl</a:t>
            </a:r>
            <a:r>
              <a:rPr lang="en-US" dirty="0" smtClean="0"/>
              <a:t>(CI) ≤ 0.15 mg m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5029200"/>
            <a:ext cx="215195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Chl</a:t>
            </a:r>
            <a:r>
              <a:rPr lang="en-US" dirty="0" smtClean="0"/>
              <a:t>(CI) ≥ 0.20 </a:t>
            </a:r>
            <a:r>
              <a:rPr lang="en-US" dirty="0"/>
              <a:t>mg m</a:t>
            </a:r>
            <a:r>
              <a:rPr lang="en-US" baseline="30000" dirty="0"/>
              <a:t>-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20" name="Rectangle 19"/>
          <p:cNvSpPr/>
          <p:nvPr/>
        </p:nvSpPr>
        <p:spPr>
          <a:xfrm>
            <a:off x="4724400" y="1295400"/>
            <a:ext cx="4114800" cy="16002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140" y="2026920"/>
            <a:ext cx="3500120" cy="7924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24064" y="1447800"/>
            <a:ext cx="2679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OCx</a:t>
            </a:r>
            <a:r>
              <a:rPr lang="en-US" dirty="0" smtClean="0"/>
              <a:t> Band </a:t>
            </a:r>
            <a:r>
              <a:rPr lang="en-US" dirty="0"/>
              <a:t>R</a:t>
            </a:r>
            <a:r>
              <a:rPr lang="en-US" dirty="0" smtClean="0"/>
              <a:t>atio Algorithm</a:t>
            </a:r>
          </a:p>
          <a:p>
            <a:pPr algn="ctr"/>
            <a:r>
              <a:rPr lang="en-US" sz="1400" dirty="0" smtClean="0"/>
              <a:t>better at mid to high chlorophyll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0" y="4255962"/>
            <a:ext cx="2792351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0.15 &lt; </a:t>
            </a:r>
            <a:r>
              <a:rPr lang="en-US" dirty="0" err="1" smtClean="0"/>
              <a:t>Chl</a:t>
            </a:r>
            <a:r>
              <a:rPr lang="en-US" dirty="0" smtClean="0"/>
              <a:t>(CI) &lt; 0.20 mg m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3429000"/>
            <a:ext cx="2105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Chlorophyll = </a:t>
            </a:r>
            <a:r>
              <a:rPr lang="en-US" dirty="0" err="1"/>
              <a:t>Chl</a:t>
            </a:r>
            <a:r>
              <a:rPr lang="en-US" dirty="0"/>
              <a:t>(CI)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4491" y="4995446"/>
            <a:ext cx="2310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Chlorophyll = </a:t>
            </a:r>
            <a:r>
              <a:rPr lang="en-US" dirty="0" err="1"/>
              <a:t>Chl</a:t>
            </a:r>
            <a:r>
              <a:rPr lang="en-US" dirty="0" smtClean="0"/>
              <a:t>(</a:t>
            </a:r>
            <a:r>
              <a:rPr lang="en-US" dirty="0" err="1" smtClean="0"/>
              <a:t>OCx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6029980"/>
            <a:ext cx="8327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Hu, C., Lee, Z., &amp; Franz, B. (2012). Chlorophyll a algorithms for oligotrophic oceans: A novel approach </a:t>
            </a:r>
            <a:endParaRPr lang="en-US" sz="1400" i="1" dirty="0" smtClean="0"/>
          </a:p>
          <a:p>
            <a:r>
              <a:rPr lang="en-US" sz="1400" i="1" dirty="0" smtClean="0"/>
              <a:t>based </a:t>
            </a:r>
            <a:r>
              <a:rPr lang="en-US" sz="1400" i="1" dirty="0"/>
              <a:t>on three-band reflectance </a:t>
            </a:r>
            <a:r>
              <a:rPr lang="en-US" sz="1400" i="1" dirty="0" smtClean="0"/>
              <a:t>differenc</a:t>
            </a:r>
            <a:r>
              <a:rPr lang="en-US" sz="1400" i="1" dirty="0"/>
              <a:t>e</a:t>
            </a:r>
            <a:r>
              <a:rPr lang="en-US" sz="1400" i="1" dirty="0" smtClean="0"/>
              <a:t>. </a:t>
            </a:r>
            <a:r>
              <a:rPr lang="en-US" sz="1400" i="1" dirty="0"/>
              <a:t>Journal of Geophysical Research, 117(C1).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5000" y="4255962"/>
            <a:ext cx="161043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linear weighting</a:t>
            </a:r>
            <a:endParaRPr lang="en-US" baseline="30000" dirty="0"/>
          </a:p>
        </p:txBody>
      </p:sp>
      <p:cxnSp>
        <p:nvCxnSpPr>
          <p:cNvPr id="11" name="Straight Arrow Connector 10"/>
          <p:cNvCxnSpPr>
            <a:stCxn id="3" idx="3"/>
            <a:endCxn id="5" idx="1"/>
          </p:cNvCxnSpPr>
          <p:nvPr/>
        </p:nvCxnSpPr>
        <p:spPr>
          <a:xfrm>
            <a:off x="4056951" y="3598277"/>
            <a:ext cx="89604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14800" y="5181600"/>
            <a:ext cx="89604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114800" y="3832476"/>
            <a:ext cx="914400" cy="609600"/>
          </a:xfrm>
          <a:prstGeom prst="straightConnector1">
            <a:avLst/>
          </a:prstGeom>
          <a:ln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14800" y="4436477"/>
            <a:ext cx="941449" cy="516523"/>
          </a:xfrm>
          <a:prstGeom prst="straightConnector1">
            <a:avLst/>
          </a:prstGeom>
          <a:ln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553200" y="3810000"/>
            <a:ext cx="1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553200" y="4648200"/>
            <a:ext cx="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47C31-F332-1049-902C-47AA08111E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r>
              <a:rPr lang="en-US" dirty="0" smtClean="0"/>
              <a:t>New IOP Product Suite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72000"/>
          </a:xfrm>
        </p:spPr>
        <p:txBody>
          <a:bodyPr/>
          <a:lstStyle/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Products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a(</a:t>
            </a:r>
            <a:r>
              <a:rPr lang="en-US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prstClr val="black"/>
                </a:solidFill>
              </a:rPr>
              <a:t>)				</a:t>
            </a:r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en-US" i="1" dirty="0" smtClean="0">
                <a:solidFill>
                  <a:prstClr val="black"/>
                </a:solidFill>
              </a:rPr>
              <a:t>total absorption at all </a:t>
            </a:r>
            <a:r>
              <a:rPr lang="en-US" i="1" dirty="0">
                <a:solidFill>
                  <a:prstClr val="black"/>
                </a:solidFill>
              </a:rPr>
              <a:t>visible wavelengths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bb(</a:t>
            </a:r>
            <a:r>
              <a:rPr lang="en-US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prstClr val="black"/>
                </a:solidFill>
              </a:rPr>
              <a:t>)				</a:t>
            </a:r>
            <a:r>
              <a:rPr lang="en-US" i="1" dirty="0">
                <a:solidFill>
                  <a:prstClr val="black"/>
                </a:solidFill>
              </a:rPr>
              <a:t>total </a:t>
            </a:r>
            <a:r>
              <a:rPr lang="en-US" i="1" dirty="0" smtClean="0">
                <a:solidFill>
                  <a:prstClr val="black"/>
                </a:solidFill>
              </a:rPr>
              <a:t>backscatter </a:t>
            </a:r>
            <a:r>
              <a:rPr lang="en-US" i="1" dirty="0">
                <a:solidFill>
                  <a:prstClr val="black"/>
                </a:solidFill>
              </a:rPr>
              <a:t>at all visible </a:t>
            </a:r>
            <a:r>
              <a:rPr lang="en-US" i="1" dirty="0" smtClean="0">
                <a:solidFill>
                  <a:prstClr val="black"/>
                </a:solidFill>
              </a:rPr>
              <a:t>wavelengths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aph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prstClr val="black"/>
                </a:solidFill>
              </a:rPr>
              <a:t>)				</a:t>
            </a:r>
            <a:r>
              <a:rPr lang="en-US" i="1" dirty="0" smtClean="0">
                <a:solidFill>
                  <a:prstClr val="black"/>
                </a:solidFill>
              </a:rPr>
              <a:t>absorption </a:t>
            </a:r>
            <a:r>
              <a:rPr lang="en-US" i="1" dirty="0">
                <a:solidFill>
                  <a:prstClr val="black"/>
                </a:solidFill>
              </a:rPr>
              <a:t>due to </a:t>
            </a:r>
            <a:r>
              <a:rPr lang="en-US" i="1" dirty="0" smtClean="0">
                <a:solidFill>
                  <a:prstClr val="black"/>
                </a:solidFill>
              </a:rPr>
              <a:t>phytoplankton </a:t>
            </a: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adg</a:t>
            </a:r>
            <a:r>
              <a:rPr lang="en-US" dirty="0">
                <a:solidFill>
                  <a:prstClr val="black"/>
                </a:solidFill>
              </a:rPr>
              <a:t>(443</a:t>
            </a:r>
            <a:r>
              <a:rPr lang="en-US" dirty="0" smtClean="0">
                <a:solidFill>
                  <a:prstClr val="black"/>
                </a:solidFill>
              </a:rPr>
              <a:t>)	 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en-US" i="1" dirty="0" smtClean="0">
                <a:solidFill>
                  <a:prstClr val="black"/>
                </a:solidFill>
              </a:rPr>
              <a:t>absorption due to </a:t>
            </a:r>
            <a:r>
              <a:rPr lang="en-US" i="1" dirty="0" err="1" smtClean="0">
                <a:solidFill>
                  <a:prstClr val="black"/>
                </a:solidFill>
              </a:rPr>
              <a:t>gelb</a:t>
            </a:r>
            <a:r>
              <a:rPr lang="en-US" i="1" dirty="0" smtClean="0">
                <a:solidFill>
                  <a:prstClr val="black"/>
                </a:solidFill>
              </a:rPr>
              <a:t>. &amp; detritus at 443nm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Sdg</a:t>
            </a:r>
            <a:r>
              <a:rPr lang="en-US" dirty="0" smtClean="0">
                <a:solidFill>
                  <a:prstClr val="black"/>
                </a:solidFill>
              </a:rPr>
              <a:t>					</a:t>
            </a:r>
            <a:r>
              <a:rPr lang="en-US" i="1" dirty="0" smtClean="0">
                <a:solidFill>
                  <a:prstClr val="black"/>
                </a:solidFill>
              </a:rPr>
              <a:t>exponential </a:t>
            </a:r>
            <a:r>
              <a:rPr lang="en-US" i="1" dirty="0">
                <a:solidFill>
                  <a:prstClr val="black"/>
                </a:solidFill>
              </a:rPr>
              <a:t>spectral </a:t>
            </a:r>
            <a:r>
              <a:rPr lang="en-US" i="1" dirty="0" smtClean="0">
                <a:solidFill>
                  <a:prstClr val="black"/>
                </a:solidFill>
              </a:rPr>
              <a:t>slope for </a:t>
            </a:r>
            <a:r>
              <a:rPr lang="en-US" i="1" dirty="0" err="1" smtClean="0">
                <a:solidFill>
                  <a:prstClr val="black"/>
                </a:solidFill>
              </a:rPr>
              <a:t>adg</a:t>
            </a: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bbp</a:t>
            </a:r>
            <a:r>
              <a:rPr lang="en-US" dirty="0">
                <a:solidFill>
                  <a:prstClr val="black"/>
                </a:solidFill>
              </a:rPr>
              <a:t>(443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dirty="0" smtClean="0">
                <a:solidFill>
                  <a:prstClr val="black"/>
                </a:solidFill>
              </a:rPr>
              <a:t>		</a:t>
            </a:r>
            <a:r>
              <a:rPr lang="en-US" i="1" dirty="0" smtClean="0">
                <a:solidFill>
                  <a:prstClr val="black"/>
                </a:solidFill>
              </a:rPr>
              <a:t>particle backscattering at 443nm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</a:rPr>
              <a:t>Sbp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dirty="0" smtClean="0">
                <a:solidFill>
                  <a:prstClr val="black"/>
                </a:solidFill>
              </a:rPr>
              <a:t>			</a:t>
            </a:r>
            <a:r>
              <a:rPr lang="en-US" i="1" dirty="0" smtClean="0">
                <a:solidFill>
                  <a:prstClr val="black"/>
                </a:solidFill>
              </a:rPr>
              <a:t>power</a:t>
            </a:r>
            <a:r>
              <a:rPr lang="en-US" i="1" dirty="0">
                <a:solidFill>
                  <a:prstClr val="black"/>
                </a:solidFill>
              </a:rPr>
              <a:t>-law spectral </a:t>
            </a:r>
            <a:r>
              <a:rPr lang="en-US" i="1" dirty="0" smtClean="0">
                <a:solidFill>
                  <a:prstClr val="black"/>
                </a:solidFill>
              </a:rPr>
              <a:t>slope for </a:t>
            </a:r>
            <a:r>
              <a:rPr lang="en-US" i="1" dirty="0" err="1" smtClean="0">
                <a:solidFill>
                  <a:prstClr val="black"/>
                </a:solidFill>
              </a:rPr>
              <a:t>bbp</a:t>
            </a: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uncertainties </a:t>
            </a:r>
            <a:r>
              <a:rPr lang="en-US" dirty="0">
                <a:solidFill>
                  <a:prstClr val="black"/>
                </a:solidFill>
              </a:rPr>
              <a:t>		</a:t>
            </a:r>
            <a:r>
              <a:rPr lang="en-US" i="1" dirty="0" smtClean="0">
                <a:solidFill>
                  <a:prstClr val="black"/>
                </a:solidFill>
              </a:rPr>
              <a:t>uncertainties in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 err="1" smtClean="0">
                <a:solidFill>
                  <a:prstClr val="black"/>
                </a:solidFill>
              </a:rPr>
              <a:t>adg</a:t>
            </a:r>
            <a:r>
              <a:rPr lang="en-US" i="1" dirty="0" smtClean="0">
                <a:solidFill>
                  <a:prstClr val="black"/>
                </a:solidFill>
              </a:rPr>
              <a:t>, </a:t>
            </a:r>
            <a:r>
              <a:rPr lang="en-US" i="1" dirty="0" err="1" smtClean="0">
                <a:solidFill>
                  <a:prstClr val="black"/>
                </a:solidFill>
              </a:rPr>
              <a:t>aph</a:t>
            </a:r>
            <a:r>
              <a:rPr lang="en-US" i="1" dirty="0" smtClean="0">
                <a:solidFill>
                  <a:prstClr val="black"/>
                </a:solidFill>
              </a:rPr>
              <a:t>, </a:t>
            </a:r>
            <a:r>
              <a:rPr lang="en-US" i="1" dirty="0" err="1" smtClean="0">
                <a:solidFill>
                  <a:prstClr val="black"/>
                </a:solidFill>
              </a:rPr>
              <a:t>bbp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at 443nm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i="1" dirty="0" smtClean="0">
              <a:solidFill>
                <a:prstClr val="black"/>
              </a:solidFill>
            </a:endParaRPr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i="1" dirty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 defTabSz="4572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Rationale</a:t>
            </a:r>
            <a:endParaRPr lang="en-US" dirty="0"/>
          </a:p>
          <a:p>
            <a:pPr marL="0" indent="0" defTabSz="45720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</a:rPr>
              <a:t>provides </a:t>
            </a:r>
            <a:r>
              <a:rPr lang="en-US" dirty="0">
                <a:solidFill>
                  <a:prstClr val="black"/>
                </a:solidFill>
              </a:rPr>
              <a:t>sufficient information to compute full spectral component absorption and scattering coefficients and uncertainties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4038600"/>
            <a:ext cx="6096000" cy="8309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indent="-57150"/>
            <a:r>
              <a:rPr lang="en-US" dirty="0" err="1" smtClean="0">
                <a:solidFill>
                  <a:srgbClr val="052D0B"/>
                </a:solidFill>
                <a:cs typeface="Symbol" charset="2"/>
              </a:rPr>
              <a:t>SeaWiFS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= 412, 443, 490, 510, 555, 670</a:t>
            </a:r>
          </a:p>
          <a:p>
            <a:pPr indent="-57150"/>
            <a:r>
              <a:rPr lang="en-US" dirty="0" smtClean="0">
                <a:solidFill>
                  <a:srgbClr val="052D0B"/>
                </a:solidFill>
                <a:cs typeface="Symbol" charset="2"/>
              </a:rPr>
              <a:t>MODIS</a:t>
            </a:r>
            <a:r>
              <a:rPr lang="en-US" dirty="0" smtClean="0">
                <a:cs typeface="Symbol" charset="2"/>
              </a:rPr>
              <a:t> 	 </a:t>
            </a:r>
            <a:r>
              <a:rPr lang="en-US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= 412, 443, 469, 488, 531, 547, 555, 645, 667, 678</a:t>
            </a:r>
          </a:p>
          <a:p>
            <a:pPr indent="-57150"/>
            <a:r>
              <a:rPr lang="en-US" dirty="0">
                <a:solidFill>
                  <a:srgbClr val="052D0B"/>
                </a:solidFill>
                <a:cs typeface="Symbol" charset="2"/>
              </a:rPr>
              <a:t>VIIRS</a:t>
            </a:r>
            <a:r>
              <a:rPr lang="en-US" dirty="0">
                <a:cs typeface="Symbol" charset="2"/>
              </a:rPr>
              <a:t> 	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</a:t>
            </a:r>
            <a:r>
              <a:rPr lang="en-US" dirty="0"/>
              <a:t>= 410, 443, 486, 551, </a:t>
            </a:r>
            <a:r>
              <a:rPr lang="en-US" dirty="0" smtClean="0"/>
              <a:t>671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dirty="0" err="1" smtClean="0"/>
              <a:t>SeaWiFS</a:t>
            </a:r>
            <a:r>
              <a:rPr lang="en-US" dirty="0" smtClean="0"/>
              <a:t> R2010.0 Radiometric Instability Issue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sr2010.0m_olig_angstr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" y="1156368"/>
            <a:ext cx="3429000" cy="2571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4856" y="941136"/>
            <a:ext cx="26670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2D0B"/>
                </a:solidFill>
              </a:rPr>
              <a:t>Angstrom</a:t>
            </a:r>
            <a:endParaRPr lang="en-US" dirty="0">
              <a:solidFill>
                <a:srgbClr val="052D0B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57656" y="1295400"/>
            <a:ext cx="3429000" cy="5367754"/>
            <a:chOff x="1057656" y="1295400"/>
            <a:chExt cx="3429000" cy="5367754"/>
          </a:xfrm>
        </p:grpSpPr>
        <p:pic>
          <p:nvPicPr>
            <p:cNvPr id="7" name="Picture 6" descr="sr2010.0m_olig_Rrs_55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656" y="3857625"/>
              <a:ext cx="3429000" cy="25717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14856" y="3637214"/>
              <a:ext cx="266700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52D0B"/>
                  </a:solidFill>
                </a:rPr>
                <a:t>Rrs</a:t>
              </a:r>
              <a:r>
                <a:rPr lang="en-US" dirty="0" smtClean="0">
                  <a:solidFill>
                    <a:srgbClr val="052D0B"/>
                  </a:solidFill>
                </a:rPr>
                <a:t>(555)</a:t>
              </a:r>
              <a:endParaRPr lang="en-US" dirty="0">
                <a:solidFill>
                  <a:srgbClr val="052D0B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115056" y="1295400"/>
              <a:ext cx="0" cy="4876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14856" y="6324600"/>
              <a:ext cx="266700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Time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15256" y="941136"/>
            <a:ext cx="3438144" cy="5722018"/>
            <a:chOff x="4715256" y="941136"/>
            <a:chExt cx="3438144" cy="5722018"/>
          </a:xfrm>
        </p:grpSpPr>
        <p:pic>
          <p:nvPicPr>
            <p:cNvPr id="19" name="Picture 18" descr="sr2010.0m_olig_Rrs_44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256" y="3858288"/>
              <a:ext cx="3438144" cy="2578608"/>
            </a:xfrm>
            <a:prstGeom prst="rect">
              <a:avLst/>
            </a:prstGeom>
          </p:spPr>
        </p:pic>
        <p:pic>
          <p:nvPicPr>
            <p:cNvPr id="3" name="Picture 2" descr="sr2010.0m_olig_chlor_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256" y="1155192"/>
              <a:ext cx="3438144" cy="25786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172456" y="941136"/>
              <a:ext cx="266700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52D0B"/>
                  </a:solidFill>
                </a:rPr>
                <a:t>Chlorophyll</a:t>
              </a:r>
              <a:endParaRPr lang="en-US" dirty="0">
                <a:solidFill>
                  <a:srgbClr val="052D0B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72456" y="3637214"/>
              <a:ext cx="266700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52D0B"/>
                  </a:solidFill>
                </a:rPr>
                <a:t>Rrs</a:t>
              </a:r>
              <a:r>
                <a:rPr lang="en-US" dirty="0" smtClean="0">
                  <a:solidFill>
                    <a:srgbClr val="052D0B"/>
                  </a:solidFill>
                </a:rPr>
                <a:t>(443)</a:t>
              </a:r>
              <a:endParaRPr lang="en-US" dirty="0">
                <a:solidFill>
                  <a:srgbClr val="052D0B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6772656" y="1295400"/>
              <a:ext cx="0" cy="4876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72456" y="6324600"/>
              <a:ext cx="266700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90374" y="457200"/>
            <a:ext cx="6382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determined to be due to 1-count shift </a:t>
            </a:r>
            <a:r>
              <a:rPr lang="en-US" sz="2000" dirty="0">
                <a:solidFill>
                  <a:srgbClr val="000000"/>
                </a:solidFill>
              </a:rPr>
              <a:t>in </a:t>
            </a:r>
            <a:r>
              <a:rPr lang="en-US" sz="2000" dirty="0" err="1" smtClean="0">
                <a:solidFill>
                  <a:srgbClr val="000000"/>
                </a:solidFill>
              </a:rPr>
              <a:t>avg</a:t>
            </a:r>
            <a:r>
              <a:rPr lang="en-US" sz="2000" dirty="0" smtClean="0">
                <a:solidFill>
                  <a:srgbClr val="000000"/>
                </a:solidFill>
              </a:rPr>
              <a:t> dark </a:t>
            </a:r>
            <a:r>
              <a:rPr lang="en-US" sz="2000" dirty="0">
                <a:solidFill>
                  <a:srgbClr val="000000"/>
                </a:solidFill>
              </a:rPr>
              <a:t>offset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811346" y="3568688"/>
            <a:ext cx="4746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global mean clear-water </a:t>
            </a:r>
            <a:r>
              <a:rPr lang="en-US" sz="2000" dirty="0"/>
              <a:t>anomaly </a:t>
            </a:r>
            <a:r>
              <a:rPr lang="en-US" sz="2000" dirty="0" smtClean="0"/>
              <a:t>trends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552222" y="4081046"/>
            <a:ext cx="6296378" cy="1986732"/>
            <a:chOff x="1552222" y="4081046"/>
            <a:chExt cx="6296378" cy="1986732"/>
          </a:xfrm>
        </p:grpSpPr>
        <p:grpSp>
          <p:nvGrpSpPr>
            <p:cNvPr id="24" name="Group 23"/>
            <p:cNvGrpSpPr/>
            <p:nvPr/>
          </p:nvGrpSpPr>
          <p:grpSpPr>
            <a:xfrm>
              <a:off x="1552222" y="4086578"/>
              <a:ext cx="6254045" cy="1981200"/>
              <a:chOff x="1552222" y="4086578"/>
              <a:chExt cx="6254045" cy="19812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552222" y="4086578"/>
                <a:ext cx="2590800" cy="0"/>
              </a:xfrm>
              <a:prstGeom prst="line">
                <a:avLst/>
              </a:prstGeom>
              <a:ln>
                <a:solidFill>
                  <a:srgbClr val="008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557867" y="6067778"/>
                <a:ext cx="2590800" cy="0"/>
              </a:xfrm>
              <a:prstGeom prst="line">
                <a:avLst/>
              </a:prstGeom>
              <a:ln>
                <a:solidFill>
                  <a:srgbClr val="008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209822" y="4809066"/>
                <a:ext cx="2590800" cy="0"/>
              </a:xfrm>
              <a:prstGeom prst="line">
                <a:avLst/>
              </a:prstGeom>
              <a:ln>
                <a:solidFill>
                  <a:srgbClr val="008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215467" y="5334000"/>
                <a:ext cx="2590800" cy="0"/>
              </a:xfrm>
              <a:prstGeom prst="line">
                <a:avLst/>
              </a:prstGeom>
              <a:ln>
                <a:solidFill>
                  <a:srgbClr val="008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3475840" y="4081046"/>
              <a:ext cx="7151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+3e-4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27337" y="5715000"/>
              <a:ext cx="6636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-</a:t>
              </a:r>
              <a:r>
                <a:rPr lang="en-US" dirty="0" smtClean="0">
                  <a:solidFill>
                    <a:srgbClr val="008000"/>
                  </a:solidFill>
                </a:rPr>
                <a:t>3e-4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33440" y="4504492"/>
              <a:ext cx="7151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+3e-4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84937" y="5300246"/>
              <a:ext cx="6636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-</a:t>
              </a:r>
              <a:r>
                <a:rPr lang="en-US" dirty="0" smtClean="0">
                  <a:solidFill>
                    <a:srgbClr val="008000"/>
                  </a:solidFill>
                </a:rPr>
                <a:t>3e-4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8FDDB-5B28-314E-8672-11810456DC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SeaWiFS</a:t>
            </a:r>
            <a:r>
              <a:rPr lang="en-US" dirty="0" smtClean="0"/>
              <a:t> Calibration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5440363"/>
          </a:xfrm>
        </p:spPr>
        <p:txBody>
          <a:bodyPr/>
          <a:lstStyle/>
          <a:p>
            <a:r>
              <a:rPr lang="en-US" dirty="0" smtClean="0"/>
              <a:t>enhanced tracking of dark offset changes (now tracking at the sub-count level, using per detector measurements from </a:t>
            </a:r>
            <a:r>
              <a:rPr lang="en-US" dirty="0" err="1" smtClean="0"/>
              <a:t>intergain</a:t>
            </a:r>
            <a:r>
              <a:rPr lang="en-US" dirty="0" smtClean="0"/>
              <a:t> </a:t>
            </a:r>
            <a:r>
              <a:rPr lang="en-US" dirty="0" err="1" smtClean="0"/>
              <a:t>cal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correction for time-dependent change in system spectral response due to spectral dependence of long-term </a:t>
            </a:r>
            <a:r>
              <a:rPr lang="en-US" dirty="0" err="1" smtClean="0"/>
              <a:t>responsivity</a:t>
            </a:r>
            <a:r>
              <a:rPr lang="en-US" dirty="0" smtClean="0"/>
              <a:t> change (&gt;20% in NIR, 3% in blue). Largest impact at 865nm (0.6% life of mission).</a:t>
            </a:r>
          </a:p>
          <a:p>
            <a:endParaRPr lang="en-US" dirty="0"/>
          </a:p>
          <a:p>
            <a:r>
              <a:rPr lang="en-US" dirty="0" smtClean="0"/>
              <a:t>updated correction for differences in degradation of the lunar and earth-view commanded gain for the 765nm channel.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0960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73490" y="2614465"/>
            <a:ext cx="15720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Offset (Counts)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642646"/>
            <a:ext cx="2005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865nm Dark Offsets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6773" y="3124200"/>
            <a:ext cx="85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edian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71773" y="1981200"/>
            <a:ext cx="85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edian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62200" y="2756855"/>
            <a:ext cx="4648200" cy="0"/>
          </a:xfrm>
          <a:prstGeom prst="line">
            <a:avLst/>
          </a:prstGeom>
          <a:ln>
            <a:solidFill>
              <a:srgbClr val="0F6F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298765" y="1981200"/>
            <a:ext cx="0" cy="1524000"/>
          </a:xfrm>
          <a:prstGeom prst="line">
            <a:avLst/>
          </a:prstGeom>
          <a:ln>
            <a:solidFill>
              <a:srgbClr val="0F6F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47C31-F332-1049-902C-47AA08111E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r2014.0m_sr2010.0m_deep_rrs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47C31-F332-1049-902C-47AA08111E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r2014.0m_sr2010.0m_deep_rrs_rat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47C31-F332-1049-902C-47AA08111E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20716291</TotalTime>
  <Words>812</Words>
  <Application>Microsoft Office PowerPoint</Application>
  <PresentationFormat>On-screen Show (4:3)</PresentationFormat>
  <Paragraphs>179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2014.0 Multi-Mission Ocean Color Reprocessing</vt:lpstr>
      <vt:lpstr>R2014.0 Changes to OC Standard Product Suite</vt:lpstr>
      <vt:lpstr>OCI Chlorophyll Algorithm a hybrid approach</vt:lpstr>
      <vt:lpstr>New IOP Product Suite</vt:lpstr>
      <vt:lpstr>SeaWiFS R2010.0 Radiometric Instability Issue</vt:lpstr>
      <vt:lpstr>SeaWiFS Calibration Changes</vt:lpstr>
      <vt:lpstr>PowerPoint Presentation</vt:lpstr>
      <vt:lpstr>PowerPoint Presentation</vt:lpstr>
      <vt:lpstr>SeaWiFS R2014.0 Proposed Recalibration sub-count dark-offset changes determined from intergain cal</vt:lpstr>
      <vt:lpstr>Global Mid-Latitude (+/- 40°) Chlorophyll Time-Series </vt:lpstr>
      <vt:lpstr>VIIRS Level-1 Redevelopment</vt:lpstr>
      <vt:lpstr>Summary</vt:lpstr>
      <vt:lpstr>Questions?</vt:lpstr>
    </vt:vector>
  </TitlesOfParts>
  <Company>B. Franz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Ocean Color Reprocessing</dc:title>
  <dc:creator>B. Franz</dc:creator>
  <cp:lastModifiedBy>John Swinton</cp:lastModifiedBy>
  <cp:revision>480</cp:revision>
  <cp:lastPrinted>2011-02-13T04:58:44Z</cp:lastPrinted>
  <dcterms:created xsi:type="dcterms:W3CDTF">2011-05-20T14:09:18Z</dcterms:created>
  <dcterms:modified xsi:type="dcterms:W3CDTF">2015-11-24T15:23:20Z</dcterms:modified>
</cp:coreProperties>
</file>